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56" r:id="rId4"/>
    <p:sldMasterId id="2147483660" r:id="rId5"/>
    <p:sldMasterId id="2147484059" r:id="rId6"/>
  </p:sldMasterIdLst>
  <p:notesMasterIdLst>
    <p:notesMasterId r:id="rId52"/>
  </p:notesMasterIdLst>
  <p:handoutMasterIdLst>
    <p:handoutMasterId r:id="rId53"/>
  </p:handoutMasterIdLst>
  <p:sldIdLst>
    <p:sldId id="266" r:id="rId7"/>
    <p:sldId id="715" r:id="rId8"/>
    <p:sldId id="759" r:id="rId9"/>
    <p:sldId id="760" r:id="rId10"/>
    <p:sldId id="758" r:id="rId11"/>
    <p:sldId id="360" r:id="rId12"/>
    <p:sldId id="749" r:id="rId13"/>
    <p:sldId id="716" r:id="rId14"/>
    <p:sldId id="754" r:id="rId15"/>
    <p:sldId id="733" r:id="rId16"/>
    <p:sldId id="736" r:id="rId17"/>
    <p:sldId id="723" r:id="rId18"/>
    <p:sldId id="756" r:id="rId19"/>
    <p:sldId id="757" r:id="rId20"/>
    <p:sldId id="755" r:id="rId21"/>
    <p:sldId id="724" r:id="rId22"/>
    <p:sldId id="725" r:id="rId23"/>
    <p:sldId id="726" r:id="rId24"/>
    <p:sldId id="727" r:id="rId25"/>
    <p:sldId id="729" r:id="rId26"/>
    <p:sldId id="746" r:id="rId27"/>
    <p:sldId id="737" r:id="rId28"/>
    <p:sldId id="744" r:id="rId29"/>
    <p:sldId id="745" r:id="rId30"/>
    <p:sldId id="738" r:id="rId31"/>
    <p:sldId id="743" r:id="rId32"/>
    <p:sldId id="739" r:id="rId33"/>
    <p:sldId id="740" r:id="rId34"/>
    <p:sldId id="742" r:id="rId35"/>
    <p:sldId id="741" r:id="rId36"/>
    <p:sldId id="748" r:id="rId37"/>
    <p:sldId id="304" r:id="rId38"/>
    <p:sldId id="751" r:id="rId39"/>
    <p:sldId id="750" r:id="rId40"/>
    <p:sldId id="753" r:id="rId41"/>
    <p:sldId id="334" r:id="rId42"/>
    <p:sldId id="732" r:id="rId43"/>
    <p:sldId id="267" r:id="rId44"/>
    <p:sldId id="734" r:id="rId45"/>
    <p:sldId id="735" r:id="rId46"/>
    <p:sldId id="731" r:id="rId47"/>
    <p:sldId id="265" r:id="rId48"/>
    <p:sldId id="339" r:id="rId49"/>
    <p:sldId id="712" r:id="rId50"/>
    <p:sldId id="71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4B808A-48C4-F6B3-F988-7493908922D5}" name="Pilkington, Lorri" initials="PL" userId="S::lp055@hawaiipacifichealth.org::cddda852-f8ab-47f3-9f50-360600c2c835" providerId="AD"/>
  <p188:author id="{1687DCBE-57CC-D907-A7F4-018A3A555241}" name="Le, Melissa" initials="ML" userId="S::my066@hawaiipacifichealth.org::1cd1d3f9-b6be-471b-b839-64fc101bc4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A6D9"/>
    <a:srgbClr val="000000"/>
    <a:srgbClr val="E3E1E1"/>
    <a:srgbClr val="E8E6E6"/>
    <a:srgbClr val="FFD900"/>
    <a:srgbClr val="C00000"/>
    <a:srgbClr val="D2C7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7" autoAdjust="0"/>
    <p:restoredTop sz="88555" autoAdjust="0"/>
  </p:normalViewPr>
  <p:slideViewPr>
    <p:cSldViewPr snapToGrid="0">
      <p:cViewPr varScale="1">
        <p:scale>
          <a:sx n="89" d="100"/>
          <a:sy n="89" d="100"/>
        </p:scale>
        <p:origin x="90" y="3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36EE5-F007-42C4-BC3A-4F312B55EE6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56AF70E-A25D-472A-9281-FCF1D63C61E0}">
      <dgm:prSet/>
      <dgm:spPr/>
      <dgm:t>
        <a:bodyPr/>
        <a:lstStyle/>
        <a:p>
          <a:r>
            <a:rPr lang="en-US" b="0" i="0" dirty="0"/>
            <a:t>​ Infant readiness​</a:t>
          </a:r>
          <a:endParaRPr lang="en-US" dirty="0"/>
        </a:p>
      </dgm:t>
    </dgm:pt>
    <dgm:pt modelId="{67791991-45FE-47FA-AD47-13DF2AEFA1FB}" type="parTrans" cxnId="{87783DDE-FF28-474E-8D14-FD023D47A6C9}">
      <dgm:prSet/>
      <dgm:spPr/>
      <dgm:t>
        <a:bodyPr/>
        <a:lstStyle/>
        <a:p>
          <a:endParaRPr lang="en-US"/>
        </a:p>
      </dgm:t>
    </dgm:pt>
    <dgm:pt modelId="{AD0E77D0-7DE1-470E-A887-A61879302692}" type="sibTrans" cxnId="{87783DDE-FF28-474E-8D14-FD023D47A6C9}">
      <dgm:prSet phldrT="01" phldr="0"/>
      <dgm:spPr/>
      <dgm:t>
        <a:bodyPr/>
        <a:lstStyle/>
        <a:p>
          <a:endParaRPr lang="en-US"/>
        </a:p>
      </dgm:t>
    </dgm:pt>
    <dgm:pt modelId="{264A22A1-87EC-4FC1-BBA2-072D74292BD9}">
      <dgm:prSet/>
      <dgm:spPr/>
      <dgm:t>
        <a:bodyPr/>
        <a:lstStyle/>
        <a:p>
          <a:r>
            <a:rPr lang="en-US" b="0" i="0"/>
            <a:t>Family and home environment readiness​</a:t>
          </a:r>
          <a:endParaRPr lang="en-US"/>
        </a:p>
      </dgm:t>
    </dgm:pt>
    <dgm:pt modelId="{E8BC08F2-6DC0-4E09-9253-A26EDF1D9C56}" type="parTrans" cxnId="{E5398F84-6CAA-45DB-9D60-9D1BABF8F202}">
      <dgm:prSet/>
      <dgm:spPr/>
      <dgm:t>
        <a:bodyPr/>
        <a:lstStyle/>
        <a:p>
          <a:endParaRPr lang="en-US"/>
        </a:p>
      </dgm:t>
    </dgm:pt>
    <dgm:pt modelId="{6CD3A7AE-F7EF-43EF-B806-C0EAF346F80B}" type="sibTrans" cxnId="{E5398F84-6CAA-45DB-9D60-9D1BABF8F202}">
      <dgm:prSet phldrT="02" phldr="0"/>
      <dgm:spPr/>
      <dgm:t>
        <a:bodyPr/>
        <a:lstStyle/>
        <a:p>
          <a:endParaRPr lang="en-US"/>
        </a:p>
      </dgm:t>
    </dgm:pt>
    <dgm:pt modelId="{B1548704-78C0-44BC-96EA-D56206519324}">
      <dgm:prSet/>
      <dgm:spPr>
        <a:solidFill>
          <a:srgbClr val="4EA72E"/>
        </a:solidFill>
      </dgm:spPr>
      <dgm:t>
        <a:bodyPr/>
        <a:lstStyle/>
        <a:p>
          <a:r>
            <a:rPr lang="en-US" b="0" i="0" dirty="0"/>
            <a:t>Community and health care system readiness</a:t>
          </a:r>
          <a:endParaRPr lang="en-US" dirty="0"/>
        </a:p>
      </dgm:t>
    </dgm:pt>
    <dgm:pt modelId="{E1F45A6E-9474-46CC-A734-D6B02B3A2425}" type="parTrans" cxnId="{1DCB676D-A560-4E8D-AB65-4D8E686DCC63}">
      <dgm:prSet/>
      <dgm:spPr/>
      <dgm:t>
        <a:bodyPr/>
        <a:lstStyle/>
        <a:p>
          <a:endParaRPr lang="en-US"/>
        </a:p>
      </dgm:t>
    </dgm:pt>
    <dgm:pt modelId="{9D8C8A4C-A740-4930-B517-773671140FAD}" type="sibTrans" cxnId="{1DCB676D-A560-4E8D-AB65-4D8E686DCC63}">
      <dgm:prSet phldrT="03" phldr="0"/>
      <dgm:spPr/>
      <dgm:t>
        <a:bodyPr/>
        <a:lstStyle/>
        <a:p>
          <a:endParaRPr lang="en-US"/>
        </a:p>
      </dgm:t>
    </dgm:pt>
    <dgm:pt modelId="{11F6A2E9-DC18-3A45-A307-A87539838B1C}" type="pres">
      <dgm:prSet presAssocID="{9BC36EE5-F007-42C4-BC3A-4F312B55EE6C}" presName="linear" presStyleCnt="0">
        <dgm:presLayoutVars>
          <dgm:animLvl val="lvl"/>
          <dgm:resizeHandles val="exact"/>
        </dgm:presLayoutVars>
      </dgm:prSet>
      <dgm:spPr/>
    </dgm:pt>
    <dgm:pt modelId="{F03DD40D-CFAE-D74C-8D05-57E1B9E3D8F1}" type="pres">
      <dgm:prSet presAssocID="{B56AF70E-A25D-472A-9281-FCF1D63C61E0}" presName="parentText" presStyleLbl="node1" presStyleIdx="0" presStyleCnt="3">
        <dgm:presLayoutVars>
          <dgm:chMax val="0"/>
          <dgm:bulletEnabled val="1"/>
        </dgm:presLayoutVars>
      </dgm:prSet>
      <dgm:spPr/>
    </dgm:pt>
    <dgm:pt modelId="{D8A8678C-EFFE-FE4E-BEE3-B8D7E2962ACD}" type="pres">
      <dgm:prSet presAssocID="{AD0E77D0-7DE1-470E-A887-A61879302692}" presName="spacer" presStyleCnt="0"/>
      <dgm:spPr/>
    </dgm:pt>
    <dgm:pt modelId="{4FE2744B-F089-174A-8C8C-85BC1430C54F}" type="pres">
      <dgm:prSet presAssocID="{264A22A1-87EC-4FC1-BBA2-072D74292BD9}" presName="parentText" presStyleLbl="node1" presStyleIdx="1" presStyleCnt="3">
        <dgm:presLayoutVars>
          <dgm:chMax val="0"/>
          <dgm:bulletEnabled val="1"/>
        </dgm:presLayoutVars>
      </dgm:prSet>
      <dgm:spPr/>
    </dgm:pt>
    <dgm:pt modelId="{EC1DDADC-F22B-5541-BF6C-828DE1246899}" type="pres">
      <dgm:prSet presAssocID="{6CD3A7AE-F7EF-43EF-B806-C0EAF346F80B}" presName="spacer" presStyleCnt="0"/>
      <dgm:spPr/>
    </dgm:pt>
    <dgm:pt modelId="{6FEEC723-0633-E645-83F5-21580D960243}" type="pres">
      <dgm:prSet presAssocID="{B1548704-78C0-44BC-96EA-D56206519324}" presName="parentText" presStyleLbl="node1" presStyleIdx="2" presStyleCnt="3">
        <dgm:presLayoutVars>
          <dgm:chMax val="0"/>
          <dgm:bulletEnabled val="1"/>
        </dgm:presLayoutVars>
      </dgm:prSet>
      <dgm:spPr/>
    </dgm:pt>
  </dgm:ptLst>
  <dgm:cxnLst>
    <dgm:cxn modelId="{69FC3505-DC82-2242-A94C-230679616646}" type="presOf" srcId="{B1548704-78C0-44BC-96EA-D56206519324}" destId="{6FEEC723-0633-E645-83F5-21580D960243}" srcOrd="0" destOrd="0" presId="urn:microsoft.com/office/officeart/2005/8/layout/vList2"/>
    <dgm:cxn modelId="{4C5C9C18-8D8F-1846-80FB-BBC64DD35483}" type="presOf" srcId="{B56AF70E-A25D-472A-9281-FCF1D63C61E0}" destId="{F03DD40D-CFAE-D74C-8D05-57E1B9E3D8F1}" srcOrd="0" destOrd="0" presId="urn:microsoft.com/office/officeart/2005/8/layout/vList2"/>
    <dgm:cxn modelId="{B7356D38-A966-DE43-B557-F961AED3EEF2}" type="presOf" srcId="{264A22A1-87EC-4FC1-BBA2-072D74292BD9}" destId="{4FE2744B-F089-174A-8C8C-85BC1430C54F}" srcOrd="0" destOrd="0" presId="urn:microsoft.com/office/officeart/2005/8/layout/vList2"/>
    <dgm:cxn modelId="{1DCB676D-A560-4E8D-AB65-4D8E686DCC63}" srcId="{9BC36EE5-F007-42C4-BC3A-4F312B55EE6C}" destId="{B1548704-78C0-44BC-96EA-D56206519324}" srcOrd="2" destOrd="0" parTransId="{E1F45A6E-9474-46CC-A734-D6B02B3A2425}" sibTransId="{9D8C8A4C-A740-4930-B517-773671140FAD}"/>
    <dgm:cxn modelId="{E5398F84-6CAA-45DB-9D60-9D1BABF8F202}" srcId="{9BC36EE5-F007-42C4-BC3A-4F312B55EE6C}" destId="{264A22A1-87EC-4FC1-BBA2-072D74292BD9}" srcOrd="1" destOrd="0" parTransId="{E8BC08F2-6DC0-4E09-9253-A26EDF1D9C56}" sibTransId="{6CD3A7AE-F7EF-43EF-B806-C0EAF346F80B}"/>
    <dgm:cxn modelId="{1E0205D1-C0E3-3C4B-9650-682559089156}" type="presOf" srcId="{9BC36EE5-F007-42C4-BC3A-4F312B55EE6C}" destId="{11F6A2E9-DC18-3A45-A307-A87539838B1C}" srcOrd="0" destOrd="0" presId="urn:microsoft.com/office/officeart/2005/8/layout/vList2"/>
    <dgm:cxn modelId="{87783DDE-FF28-474E-8D14-FD023D47A6C9}" srcId="{9BC36EE5-F007-42C4-BC3A-4F312B55EE6C}" destId="{B56AF70E-A25D-472A-9281-FCF1D63C61E0}" srcOrd="0" destOrd="0" parTransId="{67791991-45FE-47FA-AD47-13DF2AEFA1FB}" sibTransId="{AD0E77D0-7DE1-470E-A887-A61879302692}"/>
    <dgm:cxn modelId="{FCA6A2B7-9A62-DD4F-8C0E-26D90BB9D79C}" type="presParOf" srcId="{11F6A2E9-DC18-3A45-A307-A87539838B1C}" destId="{F03DD40D-CFAE-D74C-8D05-57E1B9E3D8F1}" srcOrd="0" destOrd="0" presId="urn:microsoft.com/office/officeart/2005/8/layout/vList2"/>
    <dgm:cxn modelId="{F11BC50A-4A9D-B948-AD60-67D233FAB75B}" type="presParOf" srcId="{11F6A2E9-DC18-3A45-A307-A87539838B1C}" destId="{D8A8678C-EFFE-FE4E-BEE3-B8D7E2962ACD}" srcOrd="1" destOrd="0" presId="urn:microsoft.com/office/officeart/2005/8/layout/vList2"/>
    <dgm:cxn modelId="{F0B9180C-A94F-7A4F-AA7B-B6FED28206C1}" type="presParOf" srcId="{11F6A2E9-DC18-3A45-A307-A87539838B1C}" destId="{4FE2744B-F089-174A-8C8C-85BC1430C54F}" srcOrd="2" destOrd="0" presId="urn:microsoft.com/office/officeart/2005/8/layout/vList2"/>
    <dgm:cxn modelId="{5D1F92DB-CFB1-0F4D-BF0F-B47C668AB86C}" type="presParOf" srcId="{11F6A2E9-DC18-3A45-A307-A87539838B1C}" destId="{EC1DDADC-F22B-5541-BF6C-828DE1246899}" srcOrd="3" destOrd="0" presId="urn:microsoft.com/office/officeart/2005/8/layout/vList2"/>
    <dgm:cxn modelId="{23F743F5-A3BC-9844-BF51-881C950FB3C2}" type="presParOf" srcId="{11F6A2E9-DC18-3A45-A307-A87539838B1C}" destId="{6FEEC723-0633-E645-83F5-21580D96024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475E3A-C56F-47BA-BC79-361388D98F3B}"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C09E0320-D2EE-4D15-83A6-47C8F0CC0981}">
      <dgm:prSet custT="1"/>
      <dgm:spPr/>
      <dgm:t>
        <a:bodyPr/>
        <a:lstStyle/>
        <a:p>
          <a:r>
            <a:rPr lang="en-US" sz="2400">
              <a:solidFill>
                <a:schemeClr val="tx2"/>
              </a:solidFill>
            </a:rPr>
            <a:t>Preterm Infants</a:t>
          </a:r>
        </a:p>
      </dgm:t>
    </dgm:pt>
    <dgm:pt modelId="{7521E2B2-2EBE-4D40-87FC-FC0782E3F45C}" type="parTrans" cxnId="{B6789BA0-E33B-4AC0-95F3-C9466C51E8DF}">
      <dgm:prSet/>
      <dgm:spPr/>
      <dgm:t>
        <a:bodyPr/>
        <a:lstStyle/>
        <a:p>
          <a:endParaRPr lang="en-US"/>
        </a:p>
      </dgm:t>
    </dgm:pt>
    <dgm:pt modelId="{EE2AAFB6-ADFD-4864-9A65-13A0BEB1A097}" type="sibTrans" cxnId="{B6789BA0-E33B-4AC0-95F3-C9466C51E8DF}">
      <dgm:prSet/>
      <dgm:spPr/>
      <dgm:t>
        <a:bodyPr/>
        <a:lstStyle/>
        <a:p>
          <a:endParaRPr lang="en-US"/>
        </a:p>
      </dgm:t>
    </dgm:pt>
    <dgm:pt modelId="{59AD8147-4527-47BD-9D16-5539FA560EB2}">
      <dgm:prSet custT="1"/>
      <dgm:spPr/>
      <dgm:t>
        <a:bodyPr/>
        <a:lstStyle/>
        <a:p>
          <a:r>
            <a:rPr lang="en-US" sz="2400" dirty="0">
              <a:solidFill>
                <a:schemeClr val="tx2"/>
              </a:solidFill>
            </a:rPr>
            <a:t>Infants with special care needs or dependence of technology</a:t>
          </a:r>
        </a:p>
      </dgm:t>
    </dgm:pt>
    <dgm:pt modelId="{4DAE62D6-85FA-4F11-92E0-1CDB62115275}" type="parTrans" cxnId="{7A71C2C1-71D2-4CAD-9894-B26351DEE8CE}">
      <dgm:prSet/>
      <dgm:spPr/>
      <dgm:t>
        <a:bodyPr/>
        <a:lstStyle/>
        <a:p>
          <a:endParaRPr lang="en-US"/>
        </a:p>
      </dgm:t>
    </dgm:pt>
    <dgm:pt modelId="{FD59B484-354B-4E2E-B770-16F95479D56B}" type="sibTrans" cxnId="{7A71C2C1-71D2-4CAD-9894-B26351DEE8CE}">
      <dgm:prSet/>
      <dgm:spPr/>
      <dgm:t>
        <a:bodyPr/>
        <a:lstStyle/>
        <a:p>
          <a:endParaRPr lang="en-US"/>
        </a:p>
      </dgm:t>
    </dgm:pt>
    <dgm:pt modelId="{4C5A5885-49B9-485D-8981-FC53842B5481}">
      <dgm:prSet custT="1"/>
      <dgm:spPr/>
      <dgm:t>
        <a:bodyPr/>
        <a:lstStyle/>
        <a:p>
          <a:r>
            <a:rPr lang="en-US" sz="2400" dirty="0">
              <a:solidFill>
                <a:schemeClr val="tx2"/>
              </a:solidFill>
            </a:rPr>
            <a:t>Infants at risk because of family issues</a:t>
          </a:r>
        </a:p>
      </dgm:t>
    </dgm:pt>
    <dgm:pt modelId="{B5A5D7A4-8226-4AD2-8DF3-9CB983CFD9D0}" type="parTrans" cxnId="{40CFC316-AA39-4DC6-A636-03DA51639A69}">
      <dgm:prSet/>
      <dgm:spPr/>
      <dgm:t>
        <a:bodyPr/>
        <a:lstStyle/>
        <a:p>
          <a:endParaRPr lang="en-US"/>
        </a:p>
      </dgm:t>
    </dgm:pt>
    <dgm:pt modelId="{4A869DEA-962D-4298-B43E-74647E56BDFE}" type="sibTrans" cxnId="{40CFC316-AA39-4DC6-A636-03DA51639A69}">
      <dgm:prSet/>
      <dgm:spPr/>
      <dgm:t>
        <a:bodyPr/>
        <a:lstStyle/>
        <a:p>
          <a:endParaRPr lang="en-US"/>
        </a:p>
      </dgm:t>
    </dgm:pt>
    <dgm:pt modelId="{AAE5794A-B5C5-44C6-AD50-337145393A6F}">
      <dgm:prSet custT="1"/>
      <dgm:spPr/>
      <dgm:t>
        <a:bodyPr/>
        <a:lstStyle/>
        <a:p>
          <a:r>
            <a:rPr lang="en-US" sz="2400" dirty="0">
              <a:solidFill>
                <a:schemeClr val="tx2"/>
              </a:solidFill>
            </a:rPr>
            <a:t>Infants with anticipated early death</a:t>
          </a:r>
        </a:p>
      </dgm:t>
    </dgm:pt>
    <dgm:pt modelId="{B1828183-FD72-4CB1-AD1F-1EEA72451E21}" type="parTrans" cxnId="{C0EED2C1-A65D-4DFB-A95E-B4630FD4927F}">
      <dgm:prSet/>
      <dgm:spPr/>
      <dgm:t>
        <a:bodyPr/>
        <a:lstStyle/>
        <a:p>
          <a:endParaRPr lang="en-US"/>
        </a:p>
      </dgm:t>
    </dgm:pt>
    <dgm:pt modelId="{DE3D4685-065C-4DE9-BD72-9A49F9DD8DE9}" type="sibTrans" cxnId="{C0EED2C1-A65D-4DFB-A95E-B4630FD4927F}">
      <dgm:prSet/>
      <dgm:spPr/>
      <dgm:t>
        <a:bodyPr/>
        <a:lstStyle/>
        <a:p>
          <a:endParaRPr lang="en-US"/>
        </a:p>
      </dgm:t>
    </dgm:pt>
    <dgm:pt modelId="{67B375AB-D1B5-1646-A2C8-48DBA9AEC133}" type="pres">
      <dgm:prSet presAssocID="{86475E3A-C56F-47BA-BC79-361388D98F3B}" presName="hierChild1" presStyleCnt="0">
        <dgm:presLayoutVars>
          <dgm:chPref val="1"/>
          <dgm:dir/>
          <dgm:animOne val="branch"/>
          <dgm:animLvl val="lvl"/>
          <dgm:resizeHandles/>
        </dgm:presLayoutVars>
      </dgm:prSet>
      <dgm:spPr/>
    </dgm:pt>
    <dgm:pt modelId="{F43223BC-B221-AE4E-A35A-1AA370B55C4B}" type="pres">
      <dgm:prSet presAssocID="{C09E0320-D2EE-4D15-83A6-47C8F0CC0981}" presName="hierRoot1" presStyleCnt="0"/>
      <dgm:spPr/>
    </dgm:pt>
    <dgm:pt modelId="{3EAE03E7-7D9D-8540-90C8-628E829F28D8}" type="pres">
      <dgm:prSet presAssocID="{C09E0320-D2EE-4D15-83A6-47C8F0CC0981}" presName="composite" presStyleCnt="0"/>
      <dgm:spPr/>
    </dgm:pt>
    <dgm:pt modelId="{341A6EC9-74F5-954F-B990-CC5C1D88D3DA}" type="pres">
      <dgm:prSet presAssocID="{C09E0320-D2EE-4D15-83A6-47C8F0CC0981}" presName="background" presStyleLbl="node0" presStyleIdx="0" presStyleCnt="4"/>
      <dgm:spPr/>
    </dgm:pt>
    <dgm:pt modelId="{E909B558-064D-8D46-ABA5-3AB4751BA053}" type="pres">
      <dgm:prSet presAssocID="{C09E0320-D2EE-4D15-83A6-47C8F0CC0981}" presName="text" presStyleLbl="fgAcc0" presStyleIdx="0" presStyleCnt="4">
        <dgm:presLayoutVars>
          <dgm:chPref val="3"/>
        </dgm:presLayoutVars>
      </dgm:prSet>
      <dgm:spPr/>
    </dgm:pt>
    <dgm:pt modelId="{9A68F951-0125-744B-958B-DCAF4A16F14B}" type="pres">
      <dgm:prSet presAssocID="{C09E0320-D2EE-4D15-83A6-47C8F0CC0981}" presName="hierChild2" presStyleCnt="0"/>
      <dgm:spPr/>
    </dgm:pt>
    <dgm:pt modelId="{DA45138F-6BD2-3641-8746-54B11EFE5F45}" type="pres">
      <dgm:prSet presAssocID="{59AD8147-4527-47BD-9D16-5539FA560EB2}" presName="hierRoot1" presStyleCnt="0"/>
      <dgm:spPr/>
    </dgm:pt>
    <dgm:pt modelId="{4729D777-905C-D841-80BB-9EF32DD71D63}" type="pres">
      <dgm:prSet presAssocID="{59AD8147-4527-47BD-9D16-5539FA560EB2}" presName="composite" presStyleCnt="0"/>
      <dgm:spPr/>
    </dgm:pt>
    <dgm:pt modelId="{2FF406FF-6A94-3346-AFB6-E0FAA3637C67}" type="pres">
      <dgm:prSet presAssocID="{59AD8147-4527-47BD-9D16-5539FA560EB2}" presName="background" presStyleLbl="node0" presStyleIdx="1" presStyleCnt="4"/>
      <dgm:spPr/>
    </dgm:pt>
    <dgm:pt modelId="{71DB1469-A713-BA4D-9024-A90ED3A44BA2}" type="pres">
      <dgm:prSet presAssocID="{59AD8147-4527-47BD-9D16-5539FA560EB2}" presName="text" presStyleLbl="fgAcc0" presStyleIdx="1" presStyleCnt="4">
        <dgm:presLayoutVars>
          <dgm:chPref val="3"/>
        </dgm:presLayoutVars>
      </dgm:prSet>
      <dgm:spPr/>
    </dgm:pt>
    <dgm:pt modelId="{2DDFA509-C060-4740-93F0-BAF2335B7A1C}" type="pres">
      <dgm:prSet presAssocID="{59AD8147-4527-47BD-9D16-5539FA560EB2}" presName="hierChild2" presStyleCnt="0"/>
      <dgm:spPr/>
    </dgm:pt>
    <dgm:pt modelId="{44D6537F-5A84-F04C-97EB-20B1E74ACD1A}" type="pres">
      <dgm:prSet presAssocID="{4C5A5885-49B9-485D-8981-FC53842B5481}" presName="hierRoot1" presStyleCnt="0"/>
      <dgm:spPr/>
    </dgm:pt>
    <dgm:pt modelId="{F9EE73F3-10E4-1744-B257-7A41D8627A6A}" type="pres">
      <dgm:prSet presAssocID="{4C5A5885-49B9-485D-8981-FC53842B5481}" presName="composite" presStyleCnt="0"/>
      <dgm:spPr/>
    </dgm:pt>
    <dgm:pt modelId="{E20054FA-6694-DF44-B900-84E953D30C7F}" type="pres">
      <dgm:prSet presAssocID="{4C5A5885-49B9-485D-8981-FC53842B5481}" presName="background" presStyleLbl="node0" presStyleIdx="2" presStyleCnt="4"/>
      <dgm:spPr/>
    </dgm:pt>
    <dgm:pt modelId="{F3BD167A-E3D9-8B42-B385-C1B53EDB3984}" type="pres">
      <dgm:prSet presAssocID="{4C5A5885-49B9-485D-8981-FC53842B5481}" presName="text" presStyleLbl="fgAcc0" presStyleIdx="2" presStyleCnt="4">
        <dgm:presLayoutVars>
          <dgm:chPref val="3"/>
        </dgm:presLayoutVars>
      </dgm:prSet>
      <dgm:spPr/>
    </dgm:pt>
    <dgm:pt modelId="{89F0CBAA-15C6-1C45-91F8-FDE84F2BE707}" type="pres">
      <dgm:prSet presAssocID="{4C5A5885-49B9-485D-8981-FC53842B5481}" presName="hierChild2" presStyleCnt="0"/>
      <dgm:spPr/>
    </dgm:pt>
    <dgm:pt modelId="{DE1DE9F9-2666-2842-A3B7-BCABEEB68D47}" type="pres">
      <dgm:prSet presAssocID="{AAE5794A-B5C5-44C6-AD50-337145393A6F}" presName="hierRoot1" presStyleCnt="0"/>
      <dgm:spPr/>
    </dgm:pt>
    <dgm:pt modelId="{7A876325-BDE2-6243-BB81-F6EAEF608BB4}" type="pres">
      <dgm:prSet presAssocID="{AAE5794A-B5C5-44C6-AD50-337145393A6F}" presName="composite" presStyleCnt="0"/>
      <dgm:spPr/>
    </dgm:pt>
    <dgm:pt modelId="{5E2F20A9-31DE-D242-940A-80B4FDB81C05}" type="pres">
      <dgm:prSet presAssocID="{AAE5794A-B5C5-44C6-AD50-337145393A6F}" presName="background" presStyleLbl="node0" presStyleIdx="3" presStyleCnt="4"/>
      <dgm:spPr/>
    </dgm:pt>
    <dgm:pt modelId="{36D3E923-CE6C-3847-BCDD-39220EA4658C}" type="pres">
      <dgm:prSet presAssocID="{AAE5794A-B5C5-44C6-AD50-337145393A6F}" presName="text" presStyleLbl="fgAcc0" presStyleIdx="3" presStyleCnt="4">
        <dgm:presLayoutVars>
          <dgm:chPref val="3"/>
        </dgm:presLayoutVars>
      </dgm:prSet>
      <dgm:spPr/>
    </dgm:pt>
    <dgm:pt modelId="{051DB185-E706-844D-9CEB-37AE321F6371}" type="pres">
      <dgm:prSet presAssocID="{AAE5794A-B5C5-44C6-AD50-337145393A6F}" presName="hierChild2" presStyleCnt="0"/>
      <dgm:spPr/>
    </dgm:pt>
  </dgm:ptLst>
  <dgm:cxnLst>
    <dgm:cxn modelId="{40CFC316-AA39-4DC6-A636-03DA51639A69}" srcId="{86475E3A-C56F-47BA-BC79-361388D98F3B}" destId="{4C5A5885-49B9-485D-8981-FC53842B5481}" srcOrd="2" destOrd="0" parTransId="{B5A5D7A4-8226-4AD2-8DF3-9CB983CFD9D0}" sibTransId="{4A869DEA-962D-4298-B43E-74647E56BDFE}"/>
    <dgm:cxn modelId="{B4CAC320-98EE-424D-A231-BE37F0686F3C}" type="presOf" srcId="{86475E3A-C56F-47BA-BC79-361388D98F3B}" destId="{67B375AB-D1B5-1646-A2C8-48DBA9AEC133}" srcOrd="0" destOrd="0" presId="urn:microsoft.com/office/officeart/2005/8/layout/hierarchy1"/>
    <dgm:cxn modelId="{562B5B29-7579-FB43-8B6A-3CE15C1244C7}" type="presOf" srcId="{4C5A5885-49B9-485D-8981-FC53842B5481}" destId="{F3BD167A-E3D9-8B42-B385-C1B53EDB3984}" srcOrd="0" destOrd="0" presId="urn:microsoft.com/office/officeart/2005/8/layout/hierarchy1"/>
    <dgm:cxn modelId="{67BA5B30-FD71-DA48-BC6A-FFB4AC8848C7}" type="presOf" srcId="{59AD8147-4527-47BD-9D16-5539FA560EB2}" destId="{71DB1469-A713-BA4D-9024-A90ED3A44BA2}" srcOrd="0" destOrd="0" presId="urn:microsoft.com/office/officeart/2005/8/layout/hierarchy1"/>
    <dgm:cxn modelId="{729D9C49-2C63-1A43-9C59-BBECD3066E51}" type="presOf" srcId="{AAE5794A-B5C5-44C6-AD50-337145393A6F}" destId="{36D3E923-CE6C-3847-BCDD-39220EA4658C}" srcOrd="0" destOrd="0" presId="urn:microsoft.com/office/officeart/2005/8/layout/hierarchy1"/>
    <dgm:cxn modelId="{B6789BA0-E33B-4AC0-95F3-C9466C51E8DF}" srcId="{86475E3A-C56F-47BA-BC79-361388D98F3B}" destId="{C09E0320-D2EE-4D15-83A6-47C8F0CC0981}" srcOrd="0" destOrd="0" parTransId="{7521E2B2-2EBE-4D40-87FC-FC0782E3F45C}" sibTransId="{EE2AAFB6-ADFD-4864-9A65-13A0BEB1A097}"/>
    <dgm:cxn modelId="{7A71C2C1-71D2-4CAD-9894-B26351DEE8CE}" srcId="{86475E3A-C56F-47BA-BC79-361388D98F3B}" destId="{59AD8147-4527-47BD-9D16-5539FA560EB2}" srcOrd="1" destOrd="0" parTransId="{4DAE62D6-85FA-4F11-92E0-1CDB62115275}" sibTransId="{FD59B484-354B-4E2E-B770-16F95479D56B}"/>
    <dgm:cxn modelId="{C0EED2C1-A65D-4DFB-A95E-B4630FD4927F}" srcId="{86475E3A-C56F-47BA-BC79-361388D98F3B}" destId="{AAE5794A-B5C5-44C6-AD50-337145393A6F}" srcOrd="3" destOrd="0" parTransId="{B1828183-FD72-4CB1-AD1F-1EEA72451E21}" sibTransId="{DE3D4685-065C-4DE9-BD72-9A49F9DD8DE9}"/>
    <dgm:cxn modelId="{76D560F2-F61C-F444-9063-9D4048DC0C6A}" type="presOf" srcId="{C09E0320-D2EE-4D15-83A6-47C8F0CC0981}" destId="{E909B558-064D-8D46-ABA5-3AB4751BA053}" srcOrd="0" destOrd="0" presId="urn:microsoft.com/office/officeart/2005/8/layout/hierarchy1"/>
    <dgm:cxn modelId="{12A39346-60DD-ED4F-95B4-FBFFC3D3077F}" type="presParOf" srcId="{67B375AB-D1B5-1646-A2C8-48DBA9AEC133}" destId="{F43223BC-B221-AE4E-A35A-1AA370B55C4B}" srcOrd="0" destOrd="0" presId="urn:microsoft.com/office/officeart/2005/8/layout/hierarchy1"/>
    <dgm:cxn modelId="{40E5605D-873B-2B4C-800F-C026F79E6CF3}" type="presParOf" srcId="{F43223BC-B221-AE4E-A35A-1AA370B55C4B}" destId="{3EAE03E7-7D9D-8540-90C8-628E829F28D8}" srcOrd="0" destOrd="0" presId="urn:microsoft.com/office/officeart/2005/8/layout/hierarchy1"/>
    <dgm:cxn modelId="{0727C98D-E7E0-364A-9D95-86919F92B9A8}" type="presParOf" srcId="{3EAE03E7-7D9D-8540-90C8-628E829F28D8}" destId="{341A6EC9-74F5-954F-B990-CC5C1D88D3DA}" srcOrd="0" destOrd="0" presId="urn:microsoft.com/office/officeart/2005/8/layout/hierarchy1"/>
    <dgm:cxn modelId="{56EECE2A-C961-7C4F-89BE-6FFAADBB62D0}" type="presParOf" srcId="{3EAE03E7-7D9D-8540-90C8-628E829F28D8}" destId="{E909B558-064D-8D46-ABA5-3AB4751BA053}" srcOrd="1" destOrd="0" presId="urn:microsoft.com/office/officeart/2005/8/layout/hierarchy1"/>
    <dgm:cxn modelId="{8446EE4C-7472-8043-9838-FBFC0A797DBC}" type="presParOf" srcId="{F43223BC-B221-AE4E-A35A-1AA370B55C4B}" destId="{9A68F951-0125-744B-958B-DCAF4A16F14B}" srcOrd="1" destOrd="0" presId="urn:microsoft.com/office/officeart/2005/8/layout/hierarchy1"/>
    <dgm:cxn modelId="{1A805771-5236-7742-A240-830BB2BBD3EA}" type="presParOf" srcId="{67B375AB-D1B5-1646-A2C8-48DBA9AEC133}" destId="{DA45138F-6BD2-3641-8746-54B11EFE5F45}" srcOrd="1" destOrd="0" presId="urn:microsoft.com/office/officeart/2005/8/layout/hierarchy1"/>
    <dgm:cxn modelId="{BC32F927-4C17-824F-984B-5F88461D870E}" type="presParOf" srcId="{DA45138F-6BD2-3641-8746-54B11EFE5F45}" destId="{4729D777-905C-D841-80BB-9EF32DD71D63}" srcOrd="0" destOrd="0" presId="urn:microsoft.com/office/officeart/2005/8/layout/hierarchy1"/>
    <dgm:cxn modelId="{B3D663C7-C3E6-7A4A-8320-1903B8311C30}" type="presParOf" srcId="{4729D777-905C-D841-80BB-9EF32DD71D63}" destId="{2FF406FF-6A94-3346-AFB6-E0FAA3637C67}" srcOrd="0" destOrd="0" presId="urn:microsoft.com/office/officeart/2005/8/layout/hierarchy1"/>
    <dgm:cxn modelId="{0A2CD21E-5EB9-3140-BFF4-A36469D85B9A}" type="presParOf" srcId="{4729D777-905C-D841-80BB-9EF32DD71D63}" destId="{71DB1469-A713-BA4D-9024-A90ED3A44BA2}" srcOrd="1" destOrd="0" presId="urn:microsoft.com/office/officeart/2005/8/layout/hierarchy1"/>
    <dgm:cxn modelId="{68DC584E-7D96-744C-9427-C31E613A9405}" type="presParOf" srcId="{DA45138F-6BD2-3641-8746-54B11EFE5F45}" destId="{2DDFA509-C060-4740-93F0-BAF2335B7A1C}" srcOrd="1" destOrd="0" presId="urn:microsoft.com/office/officeart/2005/8/layout/hierarchy1"/>
    <dgm:cxn modelId="{3C6D73EE-9678-C64F-8A54-728FDC0317CC}" type="presParOf" srcId="{67B375AB-D1B5-1646-A2C8-48DBA9AEC133}" destId="{44D6537F-5A84-F04C-97EB-20B1E74ACD1A}" srcOrd="2" destOrd="0" presId="urn:microsoft.com/office/officeart/2005/8/layout/hierarchy1"/>
    <dgm:cxn modelId="{2F9B3F00-10C8-EF4C-A57F-CD2BDACA4716}" type="presParOf" srcId="{44D6537F-5A84-F04C-97EB-20B1E74ACD1A}" destId="{F9EE73F3-10E4-1744-B257-7A41D8627A6A}" srcOrd="0" destOrd="0" presId="urn:microsoft.com/office/officeart/2005/8/layout/hierarchy1"/>
    <dgm:cxn modelId="{BB18F187-A609-8942-B2ED-9EEC9005E948}" type="presParOf" srcId="{F9EE73F3-10E4-1744-B257-7A41D8627A6A}" destId="{E20054FA-6694-DF44-B900-84E953D30C7F}" srcOrd="0" destOrd="0" presId="urn:microsoft.com/office/officeart/2005/8/layout/hierarchy1"/>
    <dgm:cxn modelId="{1B6F4995-1F4D-C940-BEF0-D074919FC77B}" type="presParOf" srcId="{F9EE73F3-10E4-1744-B257-7A41D8627A6A}" destId="{F3BD167A-E3D9-8B42-B385-C1B53EDB3984}" srcOrd="1" destOrd="0" presId="urn:microsoft.com/office/officeart/2005/8/layout/hierarchy1"/>
    <dgm:cxn modelId="{88047196-378D-1340-83BF-7A4BE7E7F7A4}" type="presParOf" srcId="{44D6537F-5A84-F04C-97EB-20B1E74ACD1A}" destId="{89F0CBAA-15C6-1C45-91F8-FDE84F2BE707}" srcOrd="1" destOrd="0" presId="urn:microsoft.com/office/officeart/2005/8/layout/hierarchy1"/>
    <dgm:cxn modelId="{2CE8CE4C-14DF-0E47-81A9-93DF91427E68}" type="presParOf" srcId="{67B375AB-D1B5-1646-A2C8-48DBA9AEC133}" destId="{DE1DE9F9-2666-2842-A3B7-BCABEEB68D47}" srcOrd="3" destOrd="0" presId="urn:microsoft.com/office/officeart/2005/8/layout/hierarchy1"/>
    <dgm:cxn modelId="{EEB34F76-2905-CF4C-8DDA-F8627BCB8464}" type="presParOf" srcId="{DE1DE9F9-2666-2842-A3B7-BCABEEB68D47}" destId="{7A876325-BDE2-6243-BB81-F6EAEF608BB4}" srcOrd="0" destOrd="0" presId="urn:microsoft.com/office/officeart/2005/8/layout/hierarchy1"/>
    <dgm:cxn modelId="{F7CAF512-3092-E344-900C-8397E88974F7}" type="presParOf" srcId="{7A876325-BDE2-6243-BB81-F6EAEF608BB4}" destId="{5E2F20A9-31DE-D242-940A-80B4FDB81C05}" srcOrd="0" destOrd="0" presId="urn:microsoft.com/office/officeart/2005/8/layout/hierarchy1"/>
    <dgm:cxn modelId="{20001AAA-8FC0-C64A-8AA8-A9EC42FDFB83}" type="presParOf" srcId="{7A876325-BDE2-6243-BB81-F6EAEF608BB4}" destId="{36D3E923-CE6C-3847-BCDD-39220EA4658C}" srcOrd="1" destOrd="0" presId="urn:microsoft.com/office/officeart/2005/8/layout/hierarchy1"/>
    <dgm:cxn modelId="{DA0D39D5-6A3C-DA4F-805C-CCCD1C9ABB96}" type="presParOf" srcId="{DE1DE9F9-2666-2842-A3B7-BCABEEB68D47}" destId="{051DB185-E706-844D-9CEB-37AE321F637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DD40D-CFAE-D74C-8D05-57E1B9E3D8F1}">
      <dsp:nvSpPr>
        <dsp:cNvPr id="0" name=""/>
        <dsp:cNvSpPr/>
      </dsp:nvSpPr>
      <dsp:spPr>
        <a:xfrm>
          <a:off x="0" y="637808"/>
          <a:ext cx="10347855" cy="889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i="0" kern="1200" dirty="0"/>
            <a:t>​ Infant readiness​</a:t>
          </a:r>
          <a:endParaRPr lang="en-US" sz="3800" kern="1200" dirty="0"/>
        </a:p>
      </dsp:txBody>
      <dsp:txXfrm>
        <a:off x="43407" y="681215"/>
        <a:ext cx="10261041" cy="802386"/>
      </dsp:txXfrm>
    </dsp:sp>
    <dsp:sp modelId="{4FE2744B-F089-174A-8C8C-85BC1430C54F}">
      <dsp:nvSpPr>
        <dsp:cNvPr id="0" name=""/>
        <dsp:cNvSpPr/>
      </dsp:nvSpPr>
      <dsp:spPr>
        <a:xfrm>
          <a:off x="0" y="1636448"/>
          <a:ext cx="10347855" cy="889200"/>
        </a:xfrm>
        <a:prstGeom prst="roundRect">
          <a:avLst/>
        </a:prstGeom>
        <a:solidFill>
          <a:schemeClr val="accent5">
            <a:hueOff val="1099452"/>
            <a:satOff val="-49382"/>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i="0" kern="1200"/>
            <a:t>Family and home environment readiness​</a:t>
          </a:r>
          <a:endParaRPr lang="en-US" sz="3800" kern="1200"/>
        </a:p>
      </dsp:txBody>
      <dsp:txXfrm>
        <a:off x="43407" y="1679855"/>
        <a:ext cx="10261041" cy="802386"/>
      </dsp:txXfrm>
    </dsp:sp>
    <dsp:sp modelId="{6FEEC723-0633-E645-83F5-21580D960243}">
      <dsp:nvSpPr>
        <dsp:cNvPr id="0" name=""/>
        <dsp:cNvSpPr/>
      </dsp:nvSpPr>
      <dsp:spPr>
        <a:xfrm>
          <a:off x="0" y="2635088"/>
          <a:ext cx="10347855" cy="889200"/>
        </a:xfrm>
        <a:prstGeom prst="roundRect">
          <a:avLst/>
        </a:prstGeom>
        <a:solidFill>
          <a:srgbClr val="4EA72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i="0" kern="1200" dirty="0"/>
            <a:t>Community and health care system readiness</a:t>
          </a:r>
          <a:endParaRPr lang="en-US" sz="3800" kern="1200" dirty="0"/>
        </a:p>
      </dsp:txBody>
      <dsp:txXfrm>
        <a:off x="43407" y="2678495"/>
        <a:ext cx="10261041" cy="802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A6EC9-74F5-954F-B990-CC5C1D88D3DA}">
      <dsp:nvSpPr>
        <dsp:cNvPr id="0" name=""/>
        <dsp:cNvSpPr/>
      </dsp:nvSpPr>
      <dsp:spPr>
        <a:xfrm>
          <a:off x="3397" y="1384058"/>
          <a:ext cx="2425459" cy="154016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909B558-064D-8D46-ABA5-3AB4751BA053}">
      <dsp:nvSpPr>
        <dsp:cNvPr id="0" name=""/>
        <dsp:cNvSpPr/>
      </dsp:nvSpPr>
      <dsp:spPr>
        <a:xfrm>
          <a:off x="272892" y="1640079"/>
          <a:ext cx="2425459" cy="15401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2"/>
              </a:solidFill>
            </a:rPr>
            <a:t>Preterm Infants</a:t>
          </a:r>
        </a:p>
      </dsp:txBody>
      <dsp:txXfrm>
        <a:off x="318002" y="1685189"/>
        <a:ext cx="2335239" cy="1449946"/>
      </dsp:txXfrm>
    </dsp:sp>
    <dsp:sp modelId="{2FF406FF-6A94-3346-AFB6-E0FAA3637C67}">
      <dsp:nvSpPr>
        <dsp:cNvPr id="0" name=""/>
        <dsp:cNvSpPr/>
      </dsp:nvSpPr>
      <dsp:spPr>
        <a:xfrm>
          <a:off x="2967847" y="1384058"/>
          <a:ext cx="2425459" cy="154016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1DB1469-A713-BA4D-9024-A90ED3A44BA2}">
      <dsp:nvSpPr>
        <dsp:cNvPr id="0" name=""/>
        <dsp:cNvSpPr/>
      </dsp:nvSpPr>
      <dsp:spPr>
        <a:xfrm>
          <a:off x="3237342" y="1640079"/>
          <a:ext cx="2425459" cy="15401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rPr>
            <a:t>Infants with special care needs or dependence of technology</a:t>
          </a:r>
        </a:p>
      </dsp:txBody>
      <dsp:txXfrm>
        <a:off x="3282452" y="1685189"/>
        <a:ext cx="2335239" cy="1449946"/>
      </dsp:txXfrm>
    </dsp:sp>
    <dsp:sp modelId="{E20054FA-6694-DF44-B900-84E953D30C7F}">
      <dsp:nvSpPr>
        <dsp:cNvPr id="0" name=""/>
        <dsp:cNvSpPr/>
      </dsp:nvSpPr>
      <dsp:spPr>
        <a:xfrm>
          <a:off x="5932297" y="1384058"/>
          <a:ext cx="2425459" cy="154016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3BD167A-E3D9-8B42-B385-C1B53EDB3984}">
      <dsp:nvSpPr>
        <dsp:cNvPr id="0" name=""/>
        <dsp:cNvSpPr/>
      </dsp:nvSpPr>
      <dsp:spPr>
        <a:xfrm>
          <a:off x="6201793" y="1640079"/>
          <a:ext cx="2425459" cy="15401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rPr>
            <a:t>Infants at risk because of family issues</a:t>
          </a:r>
        </a:p>
      </dsp:txBody>
      <dsp:txXfrm>
        <a:off x="6246903" y="1685189"/>
        <a:ext cx="2335239" cy="1449946"/>
      </dsp:txXfrm>
    </dsp:sp>
    <dsp:sp modelId="{5E2F20A9-31DE-D242-940A-80B4FDB81C05}">
      <dsp:nvSpPr>
        <dsp:cNvPr id="0" name=""/>
        <dsp:cNvSpPr/>
      </dsp:nvSpPr>
      <dsp:spPr>
        <a:xfrm>
          <a:off x="8896748" y="1384058"/>
          <a:ext cx="2425459" cy="154016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6D3E923-CE6C-3847-BCDD-39220EA4658C}">
      <dsp:nvSpPr>
        <dsp:cNvPr id="0" name=""/>
        <dsp:cNvSpPr/>
      </dsp:nvSpPr>
      <dsp:spPr>
        <a:xfrm>
          <a:off x="9166243" y="1640079"/>
          <a:ext cx="2425459" cy="154016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2"/>
              </a:solidFill>
            </a:rPr>
            <a:t>Infants with anticipated early death</a:t>
          </a:r>
        </a:p>
      </dsp:txBody>
      <dsp:txXfrm>
        <a:off x="9211353" y="1685189"/>
        <a:ext cx="2335239" cy="14499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144261-D5A3-9047-8D9F-7F6079EA0C4D}" type="datetimeFigureOut">
              <a:rPr lang="en-US" smtClean="0"/>
              <a:t>2/28/2025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3E47F2-A06C-0E45-B864-D22BCE135C94}" type="slidenum">
              <a:rPr lang="en-US" smtClean="0"/>
              <a:t>‹#›</a:t>
            </a:fld>
            <a:endParaRPr lang="en-US"/>
          </a:p>
        </p:txBody>
      </p:sp>
    </p:spTree>
    <p:extLst>
      <p:ext uri="{BB962C8B-B14F-4D97-AF65-F5344CB8AC3E}">
        <p14:creationId xmlns:p14="http://schemas.microsoft.com/office/powerpoint/2010/main" val="152775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4F6B71-D530-9C4F-BC90-DD47ACEC3E96}" type="datetimeFigureOut">
              <a:rPr lang="en-US" smtClean="0"/>
              <a:t>2/28/2025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092DF-2799-494E-8442-6655B1578E01}" type="slidenum">
              <a:rPr lang="en-US" smtClean="0"/>
              <a:t>‹#›</a:t>
            </a:fld>
            <a:endParaRPr lang="en-US"/>
          </a:p>
        </p:txBody>
      </p:sp>
    </p:spTree>
    <p:extLst>
      <p:ext uri="{BB962C8B-B14F-4D97-AF65-F5344CB8AC3E}">
        <p14:creationId xmlns:p14="http://schemas.microsoft.com/office/powerpoint/2010/main" val="27801557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ediatrics.aappublications.org/content/early/2019/09/24/peds.2019-0811"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cdc.gov/nchs/nhis/about_nhis.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709613"/>
            <a:ext cx="6207125" cy="3490912"/>
          </a:xfrm>
        </p:spPr>
      </p:sp>
      <p:sp>
        <p:nvSpPr>
          <p:cNvPr id="3" name="Notes Placeholder 2"/>
          <p:cNvSpPr>
            <a:spLocks noGrp="1"/>
          </p:cNvSpPr>
          <p:nvPr>
            <p:ph type="body" idx="1"/>
          </p:nvPr>
        </p:nvSpPr>
        <p:spPr/>
        <p:txBody>
          <a:bodyPr/>
          <a:lstStyle/>
          <a:p>
            <a:r>
              <a:rPr lang="en-US" dirty="0"/>
              <a:t>Good evening – Thanks for coming and attending this evening’s webinar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92DF-2799-494E-8442-6655B1578E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18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092DF-2799-494E-8442-6655B1578E01}" type="slidenum">
              <a:rPr lang="en-US" smtClean="0"/>
              <a:t>41</a:t>
            </a:fld>
            <a:endParaRPr lang="en-US"/>
          </a:p>
        </p:txBody>
      </p:sp>
    </p:spTree>
    <p:extLst>
      <p:ext uri="{BB962C8B-B14F-4D97-AF65-F5344CB8AC3E}">
        <p14:creationId xmlns:p14="http://schemas.microsoft.com/office/powerpoint/2010/main" val="3733210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092DF-2799-494E-8442-6655B1578E01}" type="slidenum">
              <a:rPr lang="en-US" smtClean="0"/>
              <a:t>42</a:t>
            </a:fld>
            <a:endParaRPr lang="en-US"/>
          </a:p>
        </p:txBody>
      </p:sp>
    </p:spTree>
    <p:extLst>
      <p:ext uri="{BB962C8B-B14F-4D97-AF65-F5344CB8AC3E}">
        <p14:creationId xmlns:p14="http://schemas.microsoft.com/office/powerpoint/2010/main" val="2520143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C6842-974F-664C-8E7A-E12FFBE259DF}" type="slidenum">
              <a:rPr lang="en-US" smtClean="0"/>
              <a:t>43</a:t>
            </a:fld>
            <a:endParaRPr lang="en-US"/>
          </a:p>
        </p:txBody>
      </p:sp>
    </p:spTree>
    <p:extLst>
      <p:ext uri="{BB962C8B-B14F-4D97-AF65-F5344CB8AC3E}">
        <p14:creationId xmlns:p14="http://schemas.microsoft.com/office/powerpoint/2010/main" val="3122086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Abdominal Aortic Aneurysm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92DF-2799-494E-8442-6655B1578E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17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thank you for your time this evening and for the tremendous amount of work that you have done over the last year to take care of our community.  If you have additional questions, please reach out to us a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92DF-2799-494E-8442-6655B1578E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03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787400" y="1204913"/>
            <a:ext cx="5789613"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702310" y="4421823"/>
            <a:ext cx="5618480" cy="4189095"/>
          </a:xfrm>
          <a:prstGeom prst="rect">
            <a:avLst/>
          </a:prstGeom>
          <a:noFill/>
          <a:ln>
            <a:noFill/>
          </a:ln>
        </p:spPr>
        <p:txBody>
          <a:bodyPr spcFirstLastPara="1" wrap="square" lIns="93308" tIns="46641" rIns="93308" bIns="46641" anchor="t" anchorCtr="0">
            <a:noAutofit/>
          </a:bodyPr>
          <a:lstStyle/>
          <a:p>
            <a:endParaRPr/>
          </a:p>
        </p:txBody>
      </p:sp>
      <p:sp>
        <p:nvSpPr>
          <p:cNvPr id="97" name="Google Shape;97;p1:notes"/>
          <p:cNvSpPr txBox="1">
            <a:spLocks noGrp="1"/>
          </p:cNvSpPr>
          <p:nvPr>
            <p:ph type="sldNum" idx="12"/>
          </p:nvPr>
        </p:nvSpPr>
        <p:spPr>
          <a:xfrm>
            <a:off x="3978132" y="8842029"/>
            <a:ext cx="3043343" cy="465455"/>
          </a:xfrm>
          <a:prstGeom prst="rect">
            <a:avLst/>
          </a:prstGeom>
          <a:noFill/>
          <a:ln>
            <a:noFill/>
          </a:ln>
        </p:spPr>
        <p:txBody>
          <a:bodyPr spcFirstLastPara="1" wrap="square" lIns="95222" tIns="47611" rIns="95222" bIns="47611" anchor="b" anchorCtr="0">
            <a:noAutofit/>
          </a:bodyPr>
          <a:lstStyle/>
          <a:p>
            <a:fld id="{00000000-1234-1234-1234-123412341234}" type="slidenum">
              <a:rPr lang="en-US">
                <a:solidFill>
                  <a:srgbClr val="000000"/>
                </a:solidFill>
                <a:latin typeface="Calibri"/>
                <a:ea typeface="Calibri"/>
                <a:cs typeface="Calibri"/>
                <a:sym typeface="Calibri"/>
              </a:rPr>
              <a:pPr/>
              <a:t>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988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092DF-2799-494E-8442-6655B1578E01}" type="slidenum">
              <a:rPr lang="en-US" smtClean="0"/>
              <a:t>20</a:t>
            </a:fld>
            <a:endParaRPr lang="en-US"/>
          </a:p>
        </p:txBody>
      </p:sp>
    </p:spTree>
    <p:extLst>
      <p:ext uri="{BB962C8B-B14F-4D97-AF65-F5344CB8AC3E}">
        <p14:creationId xmlns:p14="http://schemas.microsoft.com/office/powerpoint/2010/main" val="172756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092DF-2799-494E-8442-6655B1578E01}" type="slidenum">
              <a:rPr lang="en-US" smtClean="0"/>
              <a:t>22</a:t>
            </a:fld>
            <a:endParaRPr lang="en-US"/>
          </a:p>
        </p:txBody>
      </p:sp>
    </p:spTree>
    <p:extLst>
      <p:ext uri="{BB962C8B-B14F-4D97-AF65-F5344CB8AC3E}">
        <p14:creationId xmlns:p14="http://schemas.microsoft.com/office/powerpoint/2010/main" val="337633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C6842-974F-664C-8E7A-E12FFBE259DF}" type="slidenum">
              <a:rPr lang="en-US" smtClean="0"/>
              <a:t>32</a:t>
            </a:fld>
            <a:endParaRPr lang="en-US"/>
          </a:p>
        </p:txBody>
      </p:sp>
    </p:spTree>
    <p:extLst>
      <p:ext uri="{BB962C8B-B14F-4D97-AF65-F5344CB8AC3E}">
        <p14:creationId xmlns:p14="http://schemas.microsoft.com/office/powerpoint/2010/main" val="1065272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Neurodevelopmental impairment (NDI) generally refers to cerebral palsy (CP), intellectual disability, severe hearing impairment, and severe visual impairment, and at times it may include severe learning disability, seizure disorder, or hydrocephalus.</a:t>
            </a:r>
          </a:p>
          <a:p>
            <a:endParaRPr lang="en-US" dirty="0"/>
          </a:p>
          <a:p>
            <a:pPr defTabSz="966612">
              <a:defRPr/>
            </a:pPr>
            <a:r>
              <a:rPr lang="en-US" altLang="en-US" sz="1200" dirty="0"/>
              <a:t>Cognitive, neurologic, and/or sensory outcomes</a:t>
            </a:r>
            <a:r>
              <a:rPr lang="en-US" altLang="en-US" sz="1200" i="1" dirty="0"/>
              <a:t> </a:t>
            </a:r>
          </a:p>
          <a:p>
            <a:pPr defTabSz="966612">
              <a:defRPr/>
            </a:pPr>
            <a:endParaRPr lang="en-US" altLang="en-US" sz="1200" i="1" dirty="0"/>
          </a:p>
          <a:p>
            <a:pPr defTabSz="966612">
              <a:defRPr/>
            </a:pPr>
            <a:r>
              <a:rPr lang="en-US" sz="1200" dirty="0"/>
              <a:t>50-70% had impairments in executive functioning, visual motor skills, verbal memory, visual processing, and/or adaptive tasks</a:t>
            </a:r>
          </a:p>
          <a:p>
            <a:pPr defTabSz="966612">
              <a:defRPr/>
            </a:pPr>
            <a:endParaRPr lang="en-US" sz="1200" dirty="0"/>
          </a:p>
          <a:p>
            <a:pPr marL="342900" indent="-342900">
              <a:spcBef>
                <a:spcPts val="600"/>
              </a:spcBef>
              <a:spcAft>
                <a:spcPts val="600"/>
              </a:spcAft>
              <a:buFont typeface="Arial" panose="020B0604020202020204" pitchFamily="34" charset="0"/>
              <a:buChar char="•"/>
            </a:pPr>
            <a:r>
              <a:rPr lang="en-US" sz="1200" dirty="0">
                <a:ea typeface="Cambria" panose="02040503050406030204" pitchFamily="18" charset="0"/>
              </a:rPr>
              <a:t>Cognitive impairment</a:t>
            </a:r>
          </a:p>
          <a:p>
            <a:pPr marL="342900" indent="-342900">
              <a:spcBef>
                <a:spcPts val="600"/>
              </a:spcBef>
              <a:spcAft>
                <a:spcPts val="600"/>
              </a:spcAft>
              <a:buFont typeface="Arial" panose="020B0604020202020204" pitchFamily="34" charset="0"/>
              <a:buChar char="•"/>
            </a:pPr>
            <a:r>
              <a:rPr lang="en-US" sz="1200" dirty="0">
                <a:ea typeface="Cambria" panose="02040503050406030204" pitchFamily="18" charset="0"/>
              </a:rPr>
              <a:t>Intellectual functioning level and adaptive skills are significant below the average for a child of his chronological age </a:t>
            </a:r>
          </a:p>
          <a:p>
            <a:pPr marL="342900" indent="-342900">
              <a:spcBef>
                <a:spcPts val="600"/>
              </a:spcBef>
              <a:spcAft>
                <a:spcPts val="600"/>
              </a:spcAft>
              <a:buFont typeface="Arial" panose="020B0604020202020204" pitchFamily="34" charset="0"/>
              <a:buChar char="•"/>
            </a:pPr>
            <a:r>
              <a:rPr lang="en-US" sz="1200" dirty="0">
                <a:ea typeface="Cambria" panose="02040503050406030204" pitchFamily="18" charset="0"/>
              </a:rPr>
              <a:t>2 SD below the mean on standardized cognitive tests</a:t>
            </a:r>
          </a:p>
          <a:p>
            <a:pPr marL="342900" indent="-342900">
              <a:spcBef>
                <a:spcPts val="600"/>
              </a:spcBef>
              <a:spcAft>
                <a:spcPts val="600"/>
              </a:spcAft>
              <a:buFont typeface="Arial" panose="020B0604020202020204" pitchFamily="34" charset="0"/>
              <a:buChar char="•"/>
            </a:pPr>
            <a:r>
              <a:rPr lang="en-US" sz="1200" dirty="0">
                <a:ea typeface="Cambria" panose="02040503050406030204" pitchFamily="18" charset="0"/>
              </a:rPr>
              <a:t>Correspond to score of 70 or below on the MDI of Bayley Scales </a:t>
            </a:r>
          </a:p>
          <a:p>
            <a:pPr marL="342900" indent="-342900">
              <a:spcBef>
                <a:spcPts val="600"/>
              </a:spcBef>
              <a:spcAft>
                <a:spcPts val="600"/>
              </a:spcAft>
              <a:buFont typeface="Arial" panose="020B0604020202020204" pitchFamily="34" charset="0"/>
              <a:buChar char="•"/>
            </a:pPr>
            <a:r>
              <a:rPr lang="en-US" sz="1200" dirty="0">
                <a:ea typeface="Cambria" panose="02040503050406030204" pitchFamily="18" charset="0"/>
              </a:rPr>
              <a:t>Rates of cognitive impairments (BSID, MDI &lt;70) ranged from 23 to 40% with means -1 to -2 SDs below the norm in very preterm (&lt;32 weeks) and extremely preterm (&lt;28 weeks) infants</a:t>
            </a:r>
          </a:p>
          <a:p>
            <a:endParaRPr lang="en-US" dirty="0"/>
          </a:p>
        </p:txBody>
      </p:sp>
      <p:sp>
        <p:nvSpPr>
          <p:cNvPr id="4" name="Slide Number Placeholder 3"/>
          <p:cNvSpPr>
            <a:spLocks noGrp="1"/>
          </p:cNvSpPr>
          <p:nvPr>
            <p:ph type="sldNum" sz="quarter" idx="5"/>
          </p:nvPr>
        </p:nvSpPr>
        <p:spPr/>
        <p:txBody>
          <a:bodyPr/>
          <a:lstStyle/>
          <a:p>
            <a:fld id="{41F092DF-2799-494E-8442-6655B1578E01}" type="slidenum">
              <a:rPr lang="en-US" smtClean="0"/>
              <a:t>34</a:t>
            </a:fld>
            <a:endParaRPr lang="en-US"/>
          </a:p>
        </p:txBody>
      </p:sp>
    </p:spTree>
    <p:extLst>
      <p:ext uri="{BB962C8B-B14F-4D97-AF65-F5344CB8AC3E}">
        <p14:creationId xmlns:p14="http://schemas.microsoft.com/office/powerpoint/2010/main" val="392687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ts val="600"/>
              </a:spcBef>
              <a:spcAft>
                <a:spcPts val="600"/>
              </a:spcAft>
              <a:buFont typeface="Arial" panose="020B0604020202020204" pitchFamily="34" charset="0"/>
              <a:buChar char="•"/>
            </a:pPr>
            <a:r>
              <a:rPr lang="en-US" sz="1200" b="0" i="0" dirty="0">
                <a:solidFill>
                  <a:srgbClr val="000000"/>
                </a:solidFill>
                <a:effectLst/>
                <a:ea typeface="Cambria" panose="02040503050406030204" pitchFamily="18" charset="0"/>
              </a:rPr>
              <a:t>About 1 in 6 (17%) children aged 3–17 years were diagnosed with a developmental disability</a:t>
            </a:r>
          </a:p>
          <a:p>
            <a:pPr marL="457200" indent="-457200">
              <a:spcBef>
                <a:spcPts val="600"/>
              </a:spcBef>
              <a:spcAft>
                <a:spcPts val="600"/>
              </a:spcAft>
              <a:buFont typeface="Arial" panose="020B0604020202020204" pitchFamily="34" charset="0"/>
              <a:buChar char="•"/>
            </a:pPr>
            <a:r>
              <a:rPr lang="en-US" sz="1200" dirty="0">
                <a:solidFill>
                  <a:srgbClr val="000000"/>
                </a:solidFill>
                <a:ea typeface="Cambria" panose="02040503050406030204" pitchFamily="18" charset="0"/>
              </a:rPr>
              <a:t>C</a:t>
            </a:r>
            <a:r>
              <a:rPr lang="en-US" sz="1200" b="0" i="0" dirty="0">
                <a:solidFill>
                  <a:srgbClr val="000000"/>
                </a:solidFill>
                <a:effectLst/>
                <a:ea typeface="Cambria" panose="02040503050406030204" pitchFamily="18" charset="0"/>
              </a:rPr>
              <a:t>hildren 3–17 years diagnosed with a developmental disability increased–from 16.2% in 2009–2011 to 17.8% in 2015–2017</a:t>
            </a:r>
          </a:p>
          <a:p>
            <a:pPr marL="457200" indent="-457200">
              <a:spcBef>
                <a:spcPts val="600"/>
              </a:spcBef>
              <a:spcAft>
                <a:spcPts val="600"/>
              </a:spcAft>
              <a:buFont typeface="Arial" panose="020B0604020202020204" pitchFamily="34" charset="0"/>
              <a:buChar char="•"/>
            </a:pPr>
            <a:r>
              <a:rPr lang="en-US" sz="1200" b="0" i="0" dirty="0">
                <a:solidFill>
                  <a:srgbClr val="000000"/>
                </a:solidFill>
                <a:effectLst/>
                <a:ea typeface="Cambria" panose="02040503050406030204" pitchFamily="18" charset="0"/>
              </a:rPr>
              <a:t>Specifically, diagnoses increased for attention-deficit/hyperactivity disorder (ADHD) (8.5% to 9.5%), autism spectrum disorder (ASD) (1.1% to 2.5%), and intellectual disabilities (ID) (0.9% to 1.2%)</a:t>
            </a:r>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Developmental disabilities are a group of conditions due to an impairment in physical, learning, language, or behavior areas. About one in six children in the U.S. have one or more developmental disabilities or other developmental delays.</a:t>
            </a:r>
          </a:p>
          <a:p>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Pediatrics published a study that describes how often developmental disabilities were diagnosed among children in the United States, and trends over time. In this study, scientists from the Centers for Disease Control and Prevention (CDC) and the Health Resources and Services Administration (HRSA) found that 17% of children aged 3–17 years had a developmental disability, and importantly, that this percentage increased over the two time periods compared, 2009–2011 and 2015–2017; increases were also seen for specific developmental disabilities in the same age group. Public health officials and healthcare providers can use these findings to better understand the trends associated with the diagnosis of developmental disabilities and to plan for medical, educational, and social services to support children and their families. </a:t>
            </a:r>
            <a:r>
              <a:rPr lang="en-US" b="0" i="0" u="sng" dirty="0">
                <a:solidFill>
                  <a:srgbClr val="075290"/>
                </a:solidFill>
                <a:effectLst/>
                <a:latin typeface="Open Sans" panose="020B0606030504020204" pitchFamily="34" charset="0"/>
                <a:hlinkClick r:id="rId3"/>
              </a:rPr>
              <a:t>You can learn more about the report here.</a:t>
            </a:r>
            <a:r>
              <a:rPr lang="en-US" b="0" i="0" u="none" strike="noStrike" dirty="0">
                <a:solidFill>
                  <a:srgbClr val="075290"/>
                </a:solidFill>
                <a:effectLst/>
                <a:latin typeface="Open Sans" panose="020B0606030504020204" pitchFamily="34" charset="0"/>
                <a:hlinkClick r:id="rId3"/>
              </a:rPr>
              <a:t>external icon</a:t>
            </a:r>
            <a:endParaRPr lang="en-US" b="0" i="0" dirty="0">
              <a:solidFill>
                <a:srgbClr val="000000"/>
              </a:solidFill>
              <a:effectLst/>
              <a:latin typeface="Open Sans" panose="020B0606030504020204" pitchFamily="34" charset="0"/>
            </a:endParaRPr>
          </a:p>
          <a:p>
            <a:pPr algn="l"/>
            <a:r>
              <a:rPr lang="en-US" b="1" i="0" dirty="0">
                <a:solidFill>
                  <a:srgbClr val="333333"/>
                </a:solidFill>
                <a:effectLst/>
                <a:latin typeface="Open Sans Semibold" panose="020B0604020202020204" pitchFamily="34" charset="0"/>
              </a:rPr>
              <a:t>Main Findings:</a:t>
            </a:r>
          </a:p>
          <a:p>
            <a:pPr algn="l"/>
            <a:r>
              <a:rPr lang="en-US" b="0" i="0" dirty="0">
                <a:solidFill>
                  <a:srgbClr val="000000"/>
                </a:solidFill>
                <a:effectLst/>
                <a:latin typeface="Open Sans" panose="020B0606030504020204" pitchFamily="34" charset="0"/>
              </a:rPr>
              <a:t>During the study period (2009–2017)</a:t>
            </a:r>
          </a:p>
          <a:p>
            <a:pPr algn="l">
              <a:buFont typeface="Arial" panose="020B0604020202020204" pitchFamily="34" charset="0"/>
              <a:buChar char="•"/>
            </a:pPr>
            <a:r>
              <a:rPr lang="en-US" b="0" i="0" dirty="0">
                <a:solidFill>
                  <a:srgbClr val="000000"/>
                </a:solidFill>
                <a:effectLst/>
                <a:latin typeface="Open Sans" panose="020B0606030504020204" pitchFamily="34" charset="0"/>
              </a:rPr>
              <a:t>About 1 in 6 (17%) children aged 3–17 years were diagnosed with a developmental disability, as reported by parents;</a:t>
            </a:r>
          </a:p>
          <a:p>
            <a:pPr algn="l">
              <a:buFont typeface="Arial" panose="020B0604020202020204" pitchFamily="34" charset="0"/>
              <a:buChar char="•"/>
            </a:pPr>
            <a:r>
              <a:rPr lang="en-US" b="0" i="0" dirty="0">
                <a:solidFill>
                  <a:srgbClr val="000000"/>
                </a:solidFill>
                <a:effectLst/>
                <a:latin typeface="Open Sans" panose="020B0606030504020204" pitchFamily="34" charset="0"/>
              </a:rPr>
              <a:t>In the study population, some groups of children were more likely to have been diagnosed with a developmental disability than others, such as:</a:t>
            </a:r>
          </a:p>
          <a:p>
            <a:pPr marL="742950" lvl="1" indent="-285750" algn="l">
              <a:buFont typeface="Arial" panose="020B0604020202020204" pitchFamily="34" charset="0"/>
              <a:buChar char="•"/>
            </a:pPr>
            <a:r>
              <a:rPr lang="en-US" b="0" i="0" dirty="0">
                <a:solidFill>
                  <a:srgbClr val="000000"/>
                </a:solidFill>
                <a:effectLst/>
                <a:latin typeface="Open Sans" panose="020B0606030504020204" pitchFamily="34" charset="0"/>
              </a:rPr>
              <a:t>Boys compared to girls;</a:t>
            </a:r>
          </a:p>
          <a:p>
            <a:pPr marL="742950" lvl="1" indent="-285750" algn="l">
              <a:buFont typeface="Arial" panose="020B0604020202020204" pitchFamily="34" charset="0"/>
              <a:buChar char="•"/>
            </a:pPr>
            <a:r>
              <a:rPr lang="en-US" b="0" i="0" dirty="0">
                <a:solidFill>
                  <a:srgbClr val="000000"/>
                </a:solidFill>
                <a:effectLst/>
                <a:latin typeface="Open Sans" panose="020B0606030504020204" pitchFamily="34" charset="0"/>
              </a:rPr>
              <a:t>Non-Hispanic white and non-Hispanic black children compared to Hispanic children or non-Hispanic children of other races;</a:t>
            </a:r>
          </a:p>
          <a:p>
            <a:pPr marL="742950" lvl="1" indent="-285750" algn="l">
              <a:buFont typeface="Arial" panose="020B0604020202020204" pitchFamily="34" charset="0"/>
              <a:buChar char="•"/>
            </a:pPr>
            <a:r>
              <a:rPr lang="en-US" b="0" i="0" dirty="0">
                <a:solidFill>
                  <a:srgbClr val="000000"/>
                </a:solidFill>
                <a:effectLst/>
                <a:latin typeface="Open Sans" panose="020B0606030504020204" pitchFamily="34" charset="0"/>
              </a:rPr>
              <a:t>Children living in rural areas compared to children living in urban areas; and</a:t>
            </a:r>
          </a:p>
          <a:p>
            <a:pPr marL="742950" lvl="1" indent="-285750" algn="l">
              <a:buFont typeface="Arial" panose="020B0604020202020204" pitchFamily="34" charset="0"/>
              <a:buChar char="•"/>
            </a:pPr>
            <a:r>
              <a:rPr lang="en-US" b="0" i="0" dirty="0">
                <a:solidFill>
                  <a:srgbClr val="000000"/>
                </a:solidFill>
                <a:effectLst/>
                <a:latin typeface="Open Sans" panose="020B0606030504020204" pitchFamily="34" charset="0"/>
              </a:rPr>
              <a:t>Children with public health insurance compared to uninsured children and children with private insurance.</a:t>
            </a:r>
          </a:p>
          <a:p>
            <a:pPr algn="l">
              <a:buFont typeface="Arial" panose="020B0604020202020204" pitchFamily="34" charset="0"/>
              <a:buChar char="•"/>
            </a:pPr>
            <a:r>
              <a:rPr lang="en-US" b="0" i="0" dirty="0">
                <a:solidFill>
                  <a:srgbClr val="000000"/>
                </a:solidFill>
                <a:effectLst/>
                <a:latin typeface="Open Sans" panose="020B0606030504020204" pitchFamily="34" charset="0"/>
              </a:rPr>
              <a:t>The percentage of children aged 3–17 years diagnosed with a developmental disability increased–from 16.2% in 2009–2011 to 17.8% in 2015–2017.</a:t>
            </a:r>
          </a:p>
          <a:p>
            <a:pPr marL="742950" lvl="1" indent="-285750" algn="l">
              <a:buFont typeface="Arial" panose="020B0604020202020204" pitchFamily="34" charset="0"/>
              <a:buChar char="•"/>
            </a:pPr>
            <a:r>
              <a:rPr lang="en-US" b="0" i="0" dirty="0">
                <a:solidFill>
                  <a:srgbClr val="000000"/>
                </a:solidFill>
                <a:effectLst/>
                <a:latin typeface="Open Sans" panose="020B0606030504020204" pitchFamily="34" charset="0"/>
              </a:rPr>
              <a:t>Specifically, diagnoses increased for attention-deficit/hyperactivity disorder (ADHD) (8.5% to 9.5%), autism spectrum disorder (ASD) (1.1% to 2.5%), and intellectual disabilities (ID) (0.9% to 1.2%).*</a:t>
            </a:r>
          </a:p>
          <a:p>
            <a:pPr algn="l"/>
            <a:r>
              <a:rPr lang="en-US" b="0" i="1" dirty="0">
                <a:solidFill>
                  <a:srgbClr val="000000"/>
                </a:solidFill>
                <a:effectLst/>
                <a:latin typeface="Open Sans" panose="020B0606030504020204" pitchFamily="34" charset="0"/>
              </a:rPr>
              <a:t>* The reasons for these increases were not examined in the current study, but previous research has found improved awareness, screening, diagnosis, and service accessibility may contribute to the increases seen.</a:t>
            </a:r>
            <a:endParaRPr lang="en-US" b="0" i="0" dirty="0">
              <a:solidFill>
                <a:srgbClr val="000000"/>
              </a:solidFill>
              <a:effectLst/>
              <a:latin typeface="Open Sans" panose="020B0606030504020204" pitchFamily="34" charset="0"/>
            </a:endParaRPr>
          </a:p>
          <a:p>
            <a:pPr algn="l"/>
            <a:r>
              <a:rPr lang="en-US" b="1" i="0" dirty="0">
                <a:solidFill>
                  <a:srgbClr val="333333"/>
                </a:solidFill>
                <a:effectLst/>
                <a:latin typeface="Open Sans Semibold" panose="020B0604020202020204" pitchFamily="34" charset="0"/>
              </a:rPr>
              <a:t>About the Study:</a:t>
            </a:r>
          </a:p>
          <a:p>
            <a:pPr algn="l"/>
            <a:r>
              <a:rPr lang="en-US" b="0" i="0" dirty="0">
                <a:solidFill>
                  <a:srgbClr val="000000"/>
                </a:solidFill>
                <a:effectLst/>
                <a:latin typeface="Open Sans" panose="020B0606030504020204" pitchFamily="34" charset="0"/>
              </a:rPr>
              <a:t>For this study, researchers examined data from the </a:t>
            </a:r>
            <a:r>
              <a:rPr lang="en-US" b="0" i="0" u="sng" dirty="0">
                <a:solidFill>
                  <a:srgbClr val="075290"/>
                </a:solidFill>
                <a:effectLst/>
                <a:latin typeface="Open Sans" panose="020B0606030504020204" pitchFamily="34" charset="0"/>
                <a:hlinkClick r:id="rId4"/>
              </a:rPr>
              <a:t>National Health Interview Survey (NHIS)</a:t>
            </a:r>
            <a:r>
              <a:rPr lang="en-US" b="0" i="0" dirty="0">
                <a:solidFill>
                  <a:srgbClr val="000000"/>
                </a:solidFill>
                <a:effectLst/>
                <a:latin typeface="Open Sans" panose="020B0606030504020204" pitchFamily="34" charset="0"/>
              </a:rPr>
              <a:t>, one of the largest in-person household health surveys in the United States. Parent-reported data from 88,530 children aged 3–17 years were included in the study.</a:t>
            </a:r>
          </a:p>
          <a:p>
            <a:pPr algn="l"/>
            <a:r>
              <a:rPr lang="en-US" b="0" i="0" dirty="0">
                <a:solidFill>
                  <a:srgbClr val="000000"/>
                </a:solidFill>
                <a:effectLst/>
                <a:latin typeface="Open Sans" panose="020B0606030504020204" pitchFamily="34" charset="0"/>
              </a:rPr>
              <a:t>Parents were asked whether a doctor or other healthcare provider ever told them their child had any of the following developmental disabilities:</a:t>
            </a:r>
          </a:p>
          <a:p>
            <a:pPr algn="l">
              <a:buFont typeface="Arial" panose="020B0604020202020204" pitchFamily="34" charset="0"/>
              <a:buChar char="•"/>
            </a:pPr>
            <a:r>
              <a:rPr lang="en-US" b="0" i="0" dirty="0">
                <a:solidFill>
                  <a:srgbClr val="000000"/>
                </a:solidFill>
                <a:effectLst/>
                <a:latin typeface="Open Sans" panose="020B0606030504020204" pitchFamily="34" charset="0"/>
              </a:rPr>
              <a:t>Attention-deficit/hyperactivity disorder</a:t>
            </a:r>
          </a:p>
          <a:p>
            <a:pPr algn="l">
              <a:buFont typeface="Arial" panose="020B0604020202020204" pitchFamily="34" charset="0"/>
              <a:buChar char="•"/>
            </a:pPr>
            <a:r>
              <a:rPr lang="en-US" b="0" i="0" dirty="0">
                <a:solidFill>
                  <a:srgbClr val="000000"/>
                </a:solidFill>
                <a:effectLst/>
                <a:latin typeface="Open Sans" panose="020B0606030504020204" pitchFamily="34" charset="0"/>
              </a:rPr>
              <a:t>Autism spectrum disorder</a:t>
            </a:r>
          </a:p>
          <a:p>
            <a:pPr algn="l">
              <a:buFont typeface="Arial" panose="020B0604020202020204" pitchFamily="34" charset="0"/>
              <a:buChar char="•"/>
            </a:pPr>
            <a:r>
              <a:rPr lang="en-US" b="0" i="0" dirty="0">
                <a:solidFill>
                  <a:srgbClr val="000000"/>
                </a:solidFill>
                <a:effectLst/>
                <a:latin typeface="Open Sans" panose="020B0606030504020204" pitchFamily="34" charset="0"/>
              </a:rPr>
              <a:t>Blindness</a:t>
            </a:r>
          </a:p>
          <a:p>
            <a:pPr algn="l">
              <a:buFont typeface="Arial" panose="020B0604020202020204" pitchFamily="34" charset="0"/>
              <a:buChar char="•"/>
            </a:pPr>
            <a:r>
              <a:rPr lang="en-US" b="0" i="0" dirty="0">
                <a:solidFill>
                  <a:srgbClr val="000000"/>
                </a:solidFill>
                <a:effectLst/>
                <a:latin typeface="Open Sans" panose="020B0606030504020204" pitchFamily="34" charset="0"/>
              </a:rPr>
              <a:t>Cerebral palsy</a:t>
            </a:r>
          </a:p>
          <a:p>
            <a:pPr algn="l">
              <a:buFont typeface="Arial" panose="020B0604020202020204" pitchFamily="34" charset="0"/>
              <a:buChar char="•"/>
            </a:pPr>
            <a:r>
              <a:rPr lang="en-US" b="0" i="0" dirty="0">
                <a:solidFill>
                  <a:srgbClr val="000000"/>
                </a:solidFill>
                <a:effectLst/>
                <a:latin typeface="Open Sans" panose="020B0606030504020204" pitchFamily="34" charset="0"/>
              </a:rPr>
              <a:t>Moderate-to-profound hearing loss</a:t>
            </a:r>
          </a:p>
          <a:p>
            <a:pPr algn="l">
              <a:buFont typeface="Arial" panose="020B0604020202020204" pitchFamily="34" charset="0"/>
              <a:buChar char="•"/>
            </a:pPr>
            <a:r>
              <a:rPr lang="en-US" b="0" i="0" dirty="0">
                <a:solidFill>
                  <a:srgbClr val="000000"/>
                </a:solidFill>
                <a:effectLst/>
                <a:latin typeface="Open Sans" panose="020B0606030504020204" pitchFamily="34" charset="0"/>
              </a:rPr>
              <a:t>Learning disability</a:t>
            </a:r>
          </a:p>
          <a:p>
            <a:pPr algn="l">
              <a:buFont typeface="Arial" panose="020B0604020202020204" pitchFamily="34" charset="0"/>
              <a:buChar char="•"/>
            </a:pPr>
            <a:r>
              <a:rPr lang="en-US" b="0" i="0" dirty="0">
                <a:solidFill>
                  <a:srgbClr val="000000"/>
                </a:solidFill>
                <a:effectLst/>
                <a:latin typeface="Open Sans" panose="020B0606030504020204" pitchFamily="34" charset="0"/>
              </a:rPr>
              <a:t>Intellectual disability</a:t>
            </a:r>
          </a:p>
          <a:p>
            <a:pPr algn="l">
              <a:buFont typeface="Arial" panose="020B0604020202020204" pitchFamily="34" charset="0"/>
              <a:buChar char="•"/>
            </a:pPr>
            <a:r>
              <a:rPr lang="en-US" b="0" i="0" dirty="0">
                <a:solidFill>
                  <a:srgbClr val="000000"/>
                </a:solidFill>
                <a:effectLst/>
                <a:latin typeface="Open Sans" panose="020B0606030504020204" pitchFamily="34" charset="0"/>
              </a:rPr>
              <a:t>Seizure in the past 12 months</a:t>
            </a:r>
          </a:p>
          <a:p>
            <a:pPr algn="l">
              <a:buFont typeface="Arial" panose="020B0604020202020204" pitchFamily="34" charset="0"/>
              <a:buChar char="•"/>
            </a:pPr>
            <a:r>
              <a:rPr lang="en-US" b="0" i="0" dirty="0">
                <a:solidFill>
                  <a:srgbClr val="000000"/>
                </a:solidFill>
                <a:effectLst/>
                <a:latin typeface="Open Sans" panose="020B0606030504020204" pitchFamily="34" charset="0"/>
              </a:rPr>
              <a:t>Stuttering or stammering in the past 12 months</a:t>
            </a:r>
          </a:p>
          <a:p>
            <a:pPr algn="l">
              <a:buFont typeface="Arial" panose="020B0604020202020204" pitchFamily="34" charset="0"/>
              <a:buChar char="•"/>
            </a:pPr>
            <a:r>
              <a:rPr lang="en-US" b="0" i="0" dirty="0">
                <a:solidFill>
                  <a:srgbClr val="000000"/>
                </a:solidFill>
                <a:effectLst/>
                <a:latin typeface="Open Sans" panose="020B0606030504020204" pitchFamily="34" charset="0"/>
              </a:rPr>
              <a:t>Any other developmental delay</a:t>
            </a:r>
          </a:p>
          <a:p>
            <a:pPr algn="l"/>
            <a:r>
              <a:rPr lang="en-US" b="0" i="0" dirty="0">
                <a:solidFill>
                  <a:srgbClr val="000000"/>
                </a:solidFill>
                <a:effectLst/>
                <a:latin typeface="Open Sans" panose="020B0606030504020204" pitchFamily="34" charset="0"/>
              </a:rPr>
              <a:t>If a parent answered “yes” to their child having at least one of these, their child was considered to have a developmental disability. For the study period (2009–2017), this study describes how often developmental disabilities were diagnosed among children in the United States, and trends over time. It also describes how often specific developmental disabilities were diagnosed among these children. The authors also looked at the data according to sex, age, race and ethnicity, health insurance coverage, birthweight, maternal education, federal poverty level, and urbanicity of residence.</a:t>
            </a:r>
          </a:p>
          <a:p>
            <a:pPr algn="l"/>
            <a:endParaRPr lang="en-US" b="0" i="0" dirty="0">
              <a:solidFill>
                <a:srgbClr val="000000"/>
              </a:solidFill>
              <a:effectLst/>
              <a:latin typeface="Open Sans" panose="020B0606030504020204" pitchFamily="34" charset="0"/>
            </a:endParaRPr>
          </a:p>
          <a:p>
            <a:pPr algn="l"/>
            <a:r>
              <a:rPr lang="en-US" b="1" i="0" dirty="0">
                <a:solidFill>
                  <a:srgbClr val="333333"/>
                </a:solidFill>
                <a:effectLst/>
                <a:latin typeface="Open Sans Semibold" panose="020B0706030804020204" pitchFamily="34" charset="0"/>
              </a:rPr>
              <a:t>Developmental delays, disorders, or disabilities are common among US children and often co-occur</a:t>
            </a:r>
          </a:p>
          <a:p>
            <a:pPr algn="l"/>
            <a:r>
              <a:rPr lang="en-US" b="0" i="0" dirty="0">
                <a:solidFill>
                  <a:srgbClr val="000000"/>
                </a:solidFill>
                <a:effectLst/>
                <a:latin typeface="Open Sans" panose="020B0606030504020204" pitchFamily="34" charset="0"/>
              </a:rPr>
              <a:t>A recent Centers for Disease Control and Prevention (CDC) study found that 17.3% of US children between the ages of 3 and 17 had at least one developmental disability (DD). This is similar to a previously determined rate of 17.8%.</a:t>
            </a:r>
            <a:r>
              <a:rPr lang="en-US" b="0" i="0" u="none" strike="noStrike" baseline="30000" dirty="0">
                <a:solidFill>
                  <a:srgbClr val="000000"/>
                </a:solidFill>
                <a:effectLst/>
                <a:latin typeface="Open Sans" panose="020B0606030504020204" pitchFamily="34" charset="0"/>
              </a:rPr>
              <a:t>1</a:t>
            </a:r>
            <a:r>
              <a:rPr lang="en-US" b="0" i="0" dirty="0">
                <a:solidFill>
                  <a:srgbClr val="000000"/>
                </a:solidFill>
                <a:effectLst/>
                <a:latin typeface="Open Sans" panose="020B0606030504020204" pitchFamily="34" charset="0"/>
              </a:rPr>
              <a:t> This new study also found that 6.7% of US children had two or more DDs.</a:t>
            </a:r>
          </a:p>
          <a:p>
            <a:pPr algn="l"/>
            <a:r>
              <a:rPr lang="en-US" b="1" i="0" dirty="0">
                <a:solidFill>
                  <a:srgbClr val="333333"/>
                </a:solidFill>
                <a:effectLst/>
                <a:latin typeface="Open Sans Semibold" panose="020B0706030804020204" pitchFamily="34" charset="0"/>
              </a:rPr>
              <a:t>Children with DD have increased health care and service needs</a:t>
            </a:r>
          </a:p>
          <a:p>
            <a:pPr algn="l"/>
            <a:r>
              <a:rPr lang="en-US" b="0" i="0" dirty="0">
                <a:solidFill>
                  <a:srgbClr val="000000"/>
                </a:solidFill>
                <a:effectLst/>
                <a:latin typeface="Open Sans" panose="020B0606030504020204" pitchFamily="34" charset="0"/>
              </a:rPr>
              <a:t>US children with DD were found to be more likely to have limited abilities, such as limited movement or play abilities, and/or service needs, including special equipment and home health care, than children without a DD. Children with DD were 18 times as likely to utilize services such as special education or early intervention (EI). Children with DD were two to seven times more likely than those without a DD to utilize health-related services such as</a:t>
            </a:r>
          </a:p>
          <a:p>
            <a:pPr algn="l">
              <a:buFont typeface="Arial" panose="020B0604020202020204" pitchFamily="34" charset="0"/>
              <a:buChar char="•"/>
            </a:pPr>
            <a:r>
              <a:rPr lang="en-US" b="0" i="0" dirty="0">
                <a:solidFill>
                  <a:srgbClr val="000000"/>
                </a:solidFill>
                <a:effectLst/>
                <a:latin typeface="Open Sans" panose="020B0606030504020204" pitchFamily="34" charset="0"/>
              </a:rPr>
              <a:t>Prescription medication</a:t>
            </a:r>
          </a:p>
          <a:p>
            <a:pPr algn="l">
              <a:buFont typeface="Arial" panose="020B0604020202020204" pitchFamily="34" charset="0"/>
              <a:buChar char="•"/>
            </a:pPr>
            <a:r>
              <a:rPr lang="en-US" b="0" i="0" dirty="0">
                <a:solidFill>
                  <a:srgbClr val="000000"/>
                </a:solidFill>
                <a:effectLst/>
                <a:latin typeface="Open Sans" panose="020B0606030504020204" pitchFamily="34" charset="0"/>
              </a:rPr>
              <a:t>Mental health professionals, medical specialists, or special therapists (occupational, physical)</a:t>
            </a:r>
          </a:p>
          <a:p>
            <a:pPr algn="l"/>
            <a:endParaRPr lang="en-US"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115C6842-974F-664C-8E7A-E12FFBE259DF}" type="slidenum">
              <a:rPr lang="en-US" smtClean="0"/>
              <a:t>36</a:t>
            </a:fld>
            <a:endParaRPr lang="en-US"/>
          </a:p>
        </p:txBody>
      </p:sp>
    </p:spTree>
    <p:extLst>
      <p:ext uri="{BB962C8B-B14F-4D97-AF65-F5344CB8AC3E}">
        <p14:creationId xmlns:p14="http://schemas.microsoft.com/office/powerpoint/2010/main" val="203347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092DF-2799-494E-8442-6655B1578E01}" type="slidenum">
              <a:rPr lang="en-US" smtClean="0"/>
              <a:t>38</a:t>
            </a:fld>
            <a:endParaRPr lang="en-US"/>
          </a:p>
        </p:txBody>
      </p:sp>
    </p:spTree>
    <p:extLst>
      <p:ext uri="{BB962C8B-B14F-4D97-AF65-F5344CB8AC3E}">
        <p14:creationId xmlns:p14="http://schemas.microsoft.com/office/powerpoint/2010/main" val="3600163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092DF-2799-494E-8442-6655B1578E01}" type="slidenum">
              <a:rPr lang="en-US" smtClean="0"/>
              <a:t>39</a:t>
            </a:fld>
            <a:endParaRPr lang="en-US"/>
          </a:p>
        </p:txBody>
      </p:sp>
    </p:spTree>
    <p:extLst>
      <p:ext uri="{BB962C8B-B14F-4D97-AF65-F5344CB8AC3E}">
        <p14:creationId xmlns:p14="http://schemas.microsoft.com/office/powerpoint/2010/main" val="1497326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4282" y="859196"/>
            <a:ext cx="11183437" cy="2280526"/>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504282" y="3276047"/>
            <a:ext cx="11183437" cy="17526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EF9D3C6-162D-A348-BFC0-1CEF154C6935}" type="slidenum">
              <a:rPr lang="en-US" smtClean="0"/>
              <a:t>‹#›</a:t>
            </a:fld>
            <a:endParaRPr lang="en-US"/>
          </a:p>
        </p:txBody>
      </p:sp>
      <p:sp>
        <p:nvSpPr>
          <p:cNvPr id="10" name="Rectangle 9"/>
          <p:cNvSpPr/>
          <p:nvPr userDrawn="1"/>
        </p:nvSpPr>
        <p:spPr>
          <a:xfrm>
            <a:off x="0" y="1"/>
            <a:ext cx="12192000" cy="5229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0090" y="5483416"/>
            <a:ext cx="2888870" cy="1067768"/>
          </a:xfrm>
          <a:prstGeom prst="rect">
            <a:avLst/>
          </a:prstGeom>
        </p:spPr>
      </p:pic>
    </p:spTree>
    <p:extLst>
      <p:ext uri="{BB962C8B-B14F-4D97-AF65-F5344CB8AC3E}">
        <p14:creationId xmlns:p14="http://schemas.microsoft.com/office/powerpoint/2010/main" val="11317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5728723" cy="2651760"/>
          </a:xfrm>
        </p:spPr>
        <p:txBody>
          <a:bodyPr/>
          <a:lstStyle/>
          <a:p>
            <a:endParaRPr lang="en-US"/>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3" name="Picture Placeholder 4"/>
          <p:cNvSpPr>
            <a:spLocks noGrp="1"/>
          </p:cNvSpPr>
          <p:nvPr>
            <p:ph type="pic" sz="quarter" idx="14"/>
          </p:nvPr>
        </p:nvSpPr>
        <p:spPr>
          <a:xfrm>
            <a:off x="298833" y="3218516"/>
            <a:ext cx="5728723" cy="2651760"/>
          </a:xfrm>
        </p:spPr>
        <p:txBody>
          <a:bodyPr/>
          <a:lstStyle/>
          <a:p>
            <a:endParaRPr lang="en-US"/>
          </a:p>
        </p:txBody>
      </p:sp>
      <p:sp>
        <p:nvSpPr>
          <p:cNvPr id="14" name="Picture Placeholder 4"/>
          <p:cNvSpPr>
            <a:spLocks noGrp="1"/>
          </p:cNvSpPr>
          <p:nvPr>
            <p:ph type="pic" sz="quarter" idx="15"/>
          </p:nvPr>
        </p:nvSpPr>
        <p:spPr>
          <a:xfrm>
            <a:off x="6175903" y="426264"/>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1" name="Picture 10"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2"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322906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cxnSp>
        <p:nvCxnSpPr>
          <p:cNvPr id="10" name="Google Shape;10;p2"/>
          <p:cNvCxnSpPr/>
          <p:nvPr/>
        </p:nvCxnSpPr>
        <p:spPr>
          <a:xfrm>
            <a:off x="9343647" y="4235851"/>
            <a:ext cx="7496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2100047" y="4211003"/>
            <a:ext cx="7496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338859" y="1362700"/>
            <a:ext cx="9515557" cy="2032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338868" y="5292133"/>
            <a:ext cx="9515557" cy="2032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338867" y="2335685"/>
            <a:ext cx="9515600" cy="136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19" name="Google Shape;19;p2"/>
          <p:cNvSpPr txBox="1">
            <a:spLocks noGrp="1"/>
          </p:cNvSpPr>
          <p:nvPr>
            <p:ph type="subTitle" idx="1"/>
          </p:nvPr>
        </p:nvSpPr>
        <p:spPr>
          <a:xfrm>
            <a:off x="2849633" y="3800052"/>
            <a:ext cx="6494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20" name="Google Shape;2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4176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9851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415600" y="1688233"/>
            <a:ext cx="5333200" cy="440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3" name="Google Shape;33;p5"/>
          <p:cNvSpPr txBox="1">
            <a:spLocks noGrp="1"/>
          </p:cNvSpPr>
          <p:nvPr>
            <p:ph type="body" idx="2"/>
          </p:nvPr>
        </p:nvSpPr>
        <p:spPr>
          <a:xfrm>
            <a:off x="6443200" y="1688233"/>
            <a:ext cx="5333200" cy="440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 name="Google Shape;3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952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415600" y="56409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400"/>
              <a:buFont typeface="PT Sans Narrow"/>
              <a:buNone/>
              <a:defRPr sz="32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5275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a:off x="609600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7" name="Google Shape;47;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354000" y="1386233"/>
            <a:ext cx="5393600" cy="2234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 name="Google Shape;49;p9"/>
          <p:cNvSpPr txBox="1">
            <a:spLocks noGrp="1"/>
          </p:cNvSpPr>
          <p:nvPr>
            <p:ph type="subTitle" idx="1"/>
          </p:nvPr>
        </p:nvSpPr>
        <p:spPr>
          <a:xfrm>
            <a:off x="354000" y="36358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973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p:nvPr/>
        </p:nvSpPr>
        <p:spPr>
          <a:xfrm>
            <a:off x="-10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a:spLocks noGrp="1"/>
          </p:cNvSpPr>
          <p:nvPr>
            <p:ph type="title" hasCustomPrompt="1"/>
          </p:nvPr>
        </p:nvSpPr>
        <p:spPr>
          <a:xfrm>
            <a:off x="415600" y="1739800"/>
            <a:ext cx="113608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7333">
                <a:solidFill>
                  <a:schemeClr val="accent3"/>
                </a:solidFill>
              </a:defRPr>
            </a:lvl1pPr>
            <a:lvl2pPr lvl="1" algn="ctr">
              <a:spcBef>
                <a:spcPts val="0"/>
              </a:spcBef>
              <a:spcAft>
                <a:spcPts val="0"/>
              </a:spcAft>
              <a:buClr>
                <a:schemeClr val="accent3"/>
              </a:buClr>
              <a:buSzPts val="13000"/>
              <a:buNone/>
              <a:defRPr sz="17333">
                <a:solidFill>
                  <a:schemeClr val="accent3"/>
                </a:solidFill>
              </a:defRPr>
            </a:lvl2pPr>
            <a:lvl3pPr lvl="2" algn="ctr">
              <a:spcBef>
                <a:spcPts val="0"/>
              </a:spcBef>
              <a:spcAft>
                <a:spcPts val="0"/>
              </a:spcAft>
              <a:buClr>
                <a:schemeClr val="accent3"/>
              </a:buClr>
              <a:buSzPts val="13000"/>
              <a:buNone/>
              <a:defRPr sz="17333">
                <a:solidFill>
                  <a:schemeClr val="accent3"/>
                </a:solidFill>
              </a:defRPr>
            </a:lvl3pPr>
            <a:lvl4pPr lvl="3" algn="ctr">
              <a:spcBef>
                <a:spcPts val="0"/>
              </a:spcBef>
              <a:spcAft>
                <a:spcPts val="0"/>
              </a:spcAft>
              <a:buClr>
                <a:schemeClr val="accent3"/>
              </a:buClr>
              <a:buSzPts val="13000"/>
              <a:buNone/>
              <a:defRPr sz="17333">
                <a:solidFill>
                  <a:schemeClr val="accent3"/>
                </a:solidFill>
              </a:defRPr>
            </a:lvl4pPr>
            <a:lvl5pPr lvl="4" algn="ctr">
              <a:spcBef>
                <a:spcPts val="0"/>
              </a:spcBef>
              <a:spcAft>
                <a:spcPts val="0"/>
              </a:spcAft>
              <a:buClr>
                <a:schemeClr val="accent3"/>
              </a:buClr>
              <a:buSzPts val="13000"/>
              <a:buNone/>
              <a:defRPr sz="17333">
                <a:solidFill>
                  <a:schemeClr val="accent3"/>
                </a:solidFill>
              </a:defRPr>
            </a:lvl5pPr>
            <a:lvl6pPr lvl="5" algn="ctr">
              <a:spcBef>
                <a:spcPts val="0"/>
              </a:spcBef>
              <a:spcAft>
                <a:spcPts val="0"/>
              </a:spcAft>
              <a:buClr>
                <a:schemeClr val="accent3"/>
              </a:buClr>
              <a:buSzPts val="13000"/>
              <a:buNone/>
              <a:defRPr sz="17333">
                <a:solidFill>
                  <a:schemeClr val="accent3"/>
                </a:solidFill>
              </a:defRPr>
            </a:lvl6pPr>
            <a:lvl7pPr lvl="6" algn="ctr">
              <a:spcBef>
                <a:spcPts val="0"/>
              </a:spcBef>
              <a:spcAft>
                <a:spcPts val="0"/>
              </a:spcAft>
              <a:buClr>
                <a:schemeClr val="accent3"/>
              </a:buClr>
              <a:buSzPts val="13000"/>
              <a:buNone/>
              <a:defRPr sz="17333">
                <a:solidFill>
                  <a:schemeClr val="accent3"/>
                </a:solidFill>
              </a:defRPr>
            </a:lvl7pPr>
            <a:lvl8pPr lvl="7" algn="ctr">
              <a:spcBef>
                <a:spcPts val="0"/>
              </a:spcBef>
              <a:spcAft>
                <a:spcPts val="0"/>
              </a:spcAft>
              <a:buClr>
                <a:schemeClr val="accent3"/>
              </a:buClr>
              <a:buSzPts val="13000"/>
              <a:buNone/>
              <a:defRPr sz="17333">
                <a:solidFill>
                  <a:schemeClr val="accent3"/>
                </a:solidFill>
              </a:defRPr>
            </a:lvl8pPr>
            <a:lvl9pPr lvl="8" algn="ctr">
              <a:spcBef>
                <a:spcPts val="0"/>
              </a:spcBef>
              <a:spcAft>
                <a:spcPts val="0"/>
              </a:spcAft>
              <a:buClr>
                <a:schemeClr val="accent3"/>
              </a:buClr>
              <a:buSzPts val="13000"/>
              <a:buNone/>
              <a:defRPr sz="17333">
                <a:solidFill>
                  <a:schemeClr val="accent3"/>
                </a:solidFill>
              </a:defRPr>
            </a:lvl9pPr>
          </a:lstStyle>
          <a:p>
            <a:r>
              <a:t>xx%</a:t>
            </a:r>
          </a:p>
        </p:txBody>
      </p:sp>
      <p:sp>
        <p:nvSpPr>
          <p:cNvPr id="58" name="Google Shape;58;p11"/>
          <p:cNvSpPr txBox="1">
            <a:spLocks noGrp="1"/>
          </p:cNvSpPr>
          <p:nvPr>
            <p:ph type="body" idx="1"/>
          </p:nvPr>
        </p:nvSpPr>
        <p:spPr>
          <a:xfrm>
            <a:off x="415600" y="3994200"/>
            <a:ext cx="113608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0733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E0E43-9432-41C7-BEEC-0E46452C1ED6}"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D6532-F746-4280-B0E5-483788AD15B7}" type="slidenum">
              <a:rPr lang="en-US" smtClean="0"/>
              <a:t>‹#›</a:t>
            </a:fld>
            <a:endParaRPr lang="en-US"/>
          </a:p>
        </p:txBody>
      </p:sp>
    </p:spTree>
    <p:extLst>
      <p:ext uri="{BB962C8B-B14F-4D97-AF65-F5344CB8AC3E}">
        <p14:creationId xmlns:p14="http://schemas.microsoft.com/office/powerpoint/2010/main" val="15204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7F67-FA45-BE16-A7EC-CEF6AFFAA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4415A-4EE9-64C7-5881-2B487A8F7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5FF5A5-EADD-2304-A242-CE0E1EF45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0627A8-7A41-E364-29DC-5D4223EAC3D0}"/>
              </a:ext>
            </a:extLst>
          </p:cNvPr>
          <p:cNvSpPr>
            <a:spLocks noGrp="1"/>
          </p:cNvSpPr>
          <p:nvPr>
            <p:ph type="dt" sz="half" idx="10"/>
          </p:nvPr>
        </p:nvSpPr>
        <p:spPr/>
        <p:txBody>
          <a:bodyPr/>
          <a:lstStyle/>
          <a:p>
            <a:fld id="{247C05BD-EBB9-4122-9078-C6F67F7CA37C}" type="datetimeFigureOut">
              <a:rPr lang="en-US" smtClean="0"/>
              <a:t>2/28/2025</a:t>
            </a:fld>
            <a:endParaRPr lang="en-US"/>
          </a:p>
        </p:txBody>
      </p:sp>
      <p:sp>
        <p:nvSpPr>
          <p:cNvPr id="6" name="Footer Placeholder 5">
            <a:extLst>
              <a:ext uri="{FF2B5EF4-FFF2-40B4-BE49-F238E27FC236}">
                <a16:creationId xmlns:a16="http://schemas.microsoft.com/office/drawing/2014/main" id="{3F64E199-FC84-3E6E-F899-623A16679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F1EAF-1B14-E8CA-404D-C329193CEFCD}"/>
              </a:ext>
            </a:extLst>
          </p:cNvPr>
          <p:cNvSpPr>
            <a:spLocks noGrp="1"/>
          </p:cNvSpPr>
          <p:nvPr>
            <p:ph type="sldNum" sz="quarter" idx="12"/>
          </p:nvPr>
        </p:nvSpPr>
        <p:spPr/>
        <p:txBody>
          <a:bodyPr/>
          <a:lstStyle/>
          <a:p>
            <a:fld id="{46F94860-2060-4179-AC21-FC5DC8977865}" type="slidenum">
              <a:rPr lang="en-US" smtClean="0"/>
              <a:t>‹#›</a:t>
            </a:fld>
            <a:endParaRPr lang="en-US"/>
          </a:p>
        </p:txBody>
      </p:sp>
    </p:spTree>
    <p:extLst>
      <p:ext uri="{BB962C8B-B14F-4D97-AF65-F5344CB8AC3E}">
        <p14:creationId xmlns:p14="http://schemas.microsoft.com/office/powerpoint/2010/main" val="3205925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70F5-B088-B974-BE7E-E73BFB33D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49E12-7D77-DF69-6941-DDBF5E27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6EE63-B6A3-3D76-4999-C9FE52B35E85}"/>
              </a:ext>
            </a:extLst>
          </p:cNvPr>
          <p:cNvSpPr>
            <a:spLocks noGrp="1"/>
          </p:cNvSpPr>
          <p:nvPr>
            <p:ph type="dt" sz="half" idx="10"/>
          </p:nvPr>
        </p:nvSpPr>
        <p:spPr/>
        <p:txBody>
          <a:bodyPr/>
          <a:lstStyle/>
          <a:p>
            <a:fld id="{7A7E6650-A18F-5544-B5F8-F0DB5ADDF082}" type="datetimeFigureOut">
              <a:rPr lang="en-US" smtClean="0"/>
              <a:t>2/28/2025</a:t>
            </a:fld>
            <a:endParaRPr lang="en-US"/>
          </a:p>
        </p:txBody>
      </p:sp>
      <p:sp>
        <p:nvSpPr>
          <p:cNvPr id="5" name="Footer Placeholder 4">
            <a:extLst>
              <a:ext uri="{FF2B5EF4-FFF2-40B4-BE49-F238E27FC236}">
                <a16:creationId xmlns:a16="http://schemas.microsoft.com/office/drawing/2014/main" id="{84C737BC-DAE7-495E-7063-3C5A701DA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99E52-42DE-88C4-D574-ED14C13D4927}"/>
              </a:ext>
            </a:extLst>
          </p:cNvPr>
          <p:cNvSpPr>
            <a:spLocks noGrp="1"/>
          </p:cNvSpPr>
          <p:nvPr>
            <p:ph type="sldNum" sz="quarter" idx="12"/>
          </p:nvPr>
        </p:nvSpPr>
        <p:spPr/>
        <p:txBody>
          <a:bodyPr/>
          <a:lstStyle/>
          <a:p>
            <a:fld id="{E10D11BA-227A-1342-AB84-51B097CCCCE2}" type="slidenum">
              <a:rPr lang="en-US" smtClean="0"/>
              <a:t>‹#›</a:t>
            </a:fld>
            <a:endParaRPr lang="en-US"/>
          </a:p>
        </p:txBody>
      </p:sp>
    </p:spTree>
    <p:extLst>
      <p:ext uri="{BB962C8B-B14F-4D97-AF65-F5344CB8AC3E}">
        <p14:creationId xmlns:p14="http://schemas.microsoft.com/office/powerpoint/2010/main" val="11265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Content Placeholder 4"/>
          <p:cNvSpPr>
            <a:spLocks noGrp="1"/>
          </p:cNvSpPr>
          <p:nvPr>
            <p:ph sz="quarter" idx="11"/>
          </p:nvPr>
        </p:nvSpPr>
        <p:spPr>
          <a:xfrm>
            <a:off x="298451" y="1332377"/>
            <a:ext cx="11595100"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0" name="Picture 9"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1"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3631556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10"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latin typeface="Arial" panose="020B0604020202020204" pitchFamily="34" charset="0"/>
                <a:cs typeface="Arial" panose="020B0604020202020204" pitchFamily="34" charset="0"/>
              </a:defRPr>
            </a:lvl1pPr>
          </a:lstStyle>
          <a:p>
            <a:endParaRPr lang="en-US" dirty="0"/>
          </a:p>
        </p:txBody>
      </p:sp>
      <p:sp>
        <p:nvSpPr>
          <p:cNvPr id="11" name="Text Placeholder 8"/>
          <p:cNvSpPr>
            <a:spLocks noGrp="1"/>
          </p:cNvSpPr>
          <p:nvPr>
            <p:ph type="body" sz="quarter" idx="12" hasCustomPrompt="1"/>
          </p:nvPr>
        </p:nvSpPr>
        <p:spPr>
          <a:xfrm>
            <a:off x="298452" y="5985720"/>
            <a:ext cx="8083549"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Source text</a:t>
            </a:r>
          </a:p>
        </p:txBody>
      </p:sp>
      <p:pic>
        <p:nvPicPr>
          <p:cNvPr id="9" name="Picture 8" descr="HPHKap_WC-2016_PM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9482" y="6111013"/>
            <a:ext cx="3224068" cy="521379"/>
          </a:xfrm>
          <a:prstGeom prst="rect">
            <a:avLst/>
          </a:prstGeom>
        </p:spPr>
      </p:pic>
    </p:spTree>
    <p:extLst>
      <p:ext uri="{BB962C8B-B14F-4D97-AF65-F5344CB8AC3E}">
        <p14:creationId xmlns:p14="http://schemas.microsoft.com/office/powerpoint/2010/main" val="3130336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io 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570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Zio 2 - Title">
    <p:spTree>
      <p:nvGrpSpPr>
        <p:cNvPr id="1" name=""/>
        <p:cNvGrpSpPr/>
        <p:nvPr/>
      </p:nvGrpSpPr>
      <p:grpSpPr>
        <a:xfrm>
          <a:off x="0" y="0"/>
          <a:ext cx="0" cy="0"/>
          <a:chOff x="0" y="0"/>
          <a:chExt cx="0" cy="0"/>
        </a:xfrm>
      </p:grpSpPr>
      <p:sp>
        <p:nvSpPr>
          <p:cNvPr id="2" name="Title 1"/>
          <p:cNvSpPr>
            <a:spLocks noGrp="1"/>
          </p:cNvSpPr>
          <p:nvPr>
            <p:ph type="ctrTitle"/>
          </p:nvPr>
        </p:nvSpPr>
        <p:spPr>
          <a:xfrm>
            <a:off x="6210297" y="685800"/>
            <a:ext cx="5372101" cy="2743197"/>
          </a:xfrm>
          <a:prstGeom prst="rect">
            <a:avLst/>
          </a:prstGeom>
        </p:spPr>
        <p:txBody>
          <a:bodyPr lIns="0" anchor="b">
            <a:noAutofit/>
          </a:bodyPr>
          <a:lstStyle>
            <a:lvl1pPr>
              <a:defRPr sz="3200" b="0" cap="none" spc="0" baseline="0">
                <a:solidFill>
                  <a:schemeClr val="accent1"/>
                </a:solidFill>
              </a:defRPr>
            </a:lvl1pPr>
          </a:lstStyle>
          <a:p>
            <a:r>
              <a:rPr lang="en-US"/>
              <a:t>Click to edit Master title</a:t>
            </a:r>
          </a:p>
        </p:txBody>
      </p:sp>
      <p:sp>
        <p:nvSpPr>
          <p:cNvPr id="3" name="Subtitle 2"/>
          <p:cNvSpPr>
            <a:spLocks noGrp="1"/>
          </p:cNvSpPr>
          <p:nvPr>
            <p:ph type="subTitle" idx="1"/>
          </p:nvPr>
        </p:nvSpPr>
        <p:spPr>
          <a:xfrm>
            <a:off x="6210296" y="3543300"/>
            <a:ext cx="5372102" cy="2400300"/>
          </a:xfrm>
          <a:prstGeom prst="rect">
            <a:avLst/>
          </a:prstGeom>
        </p:spPr>
        <p:txBody>
          <a:bodyPr lIns="0" anchor="t">
            <a:noAutofit/>
          </a:bodyPr>
          <a:lstStyle>
            <a:lvl1pPr marL="0" indent="0" algn="l">
              <a:lnSpc>
                <a:spcPct val="110000"/>
              </a:lnSpc>
              <a:buNone/>
              <a:defRPr sz="1600" b="0" i="0" spc="0" baseline="0">
                <a:solidFill>
                  <a:schemeClr val="accent6"/>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cxnSp>
        <p:nvCxnSpPr>
          <p:cNvPr id="5" name="Straight Connector 4">
            <a:extLst>
              <a:ext uri="{FF2B5EF4-FFF2-40B4-BE49-F238E27FC236}">
                <a16:creationId xmlns:a16="http://schemas.microsoft.com/office/drawing/2014/main" id="{9184C5FF-4962-D04A-BDED-C17AF68FF71E}"/>
              </a:ext>
            </a:extLst>
          </p:cNvPr>
          <p:cNvCxnSpPr>
            <a:cxnSpLocks/>
          </p:cNvCxnSpPr>
          <p:nvPr userDrawn="1"/>
        </p:nvCxnSpPr>
        <p:spPr>
          <a:xfrm>
            <a:off x="6210300" y="3470284"/>
            <a:ext cx="53721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745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o 2 - Simple Centered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F66AFA-0BE8-6744-BBFA-9B729CFEE1ED}"/>
              </a:ext>
            </a:extLst>
          </p:cNvPr>
          <p:cNvSpPr>
            <a:spLocks noGrp="1"/>
          </p:cNvSpPr>
          <p:nvPr>
            <p:ph type="ctrTitle"/>
          </p:nvPr>
        </p:nvSpPr>
        <p:spPr>
          <a:xfrm>
            <a:off x="608013" y="1600200"/>
            <a:ext cx="10972801" cy="3124200"/>
          </a:xfrm>
          <a:prstGeom prst="rect">
            <a:avLst/>
          </a:prstGeom>
        </p:spPr>
        <p:txBody>
          <a:bodyPr anchor="ctr">
            <a:noAutofit/>
          </a:bodyPr>
          <a:lstStyle>
            <a:lvl1pPr algn="ctr">
              <a:lnSpc>
                <a:spcPct val="90000"/>
              </a:lnSpc>
              <a:defRPr sz="3200" cap="none" spc="0" baseline="0">
                <a:solidFill>
                  <a:schemeClr val="tx2"/>
                </a:solidFill>
              </a:defRPr>
            </a:lvl1pPr>
          </a:lstStyle>
          <a:p>
            <a:r>
              <a:rPr lang="en-US"/>
              <a:t>Click to edit Master title</a:t>
            </a:r>
          </a:p>
        </p:txBody>
      </p:sp>
    </p:spTree>
    <p:extLst>
      <p:ext uri="{BB962C8B-B14F-4D97-AF65-F5344CB8AC3E}">
        <p14:creationId xmlns:p14="http://schemas.microsoft.com/office/powerpoint/2010/main" val="761209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io 2 - Table of Conten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33A934-F26E-054A-8C67-96CD61EEFAAB}"/>
              </a:ext>
            </a:extLst>
          </p:cNvPr>
          <p:cNvSpPr>
            <a:spLocks noGrp="1"/>
          </p:cNvSpPr>
          <p:nvPr>
            <p:ph type="ctrTitle"/>
          </p:nvPr>
        </p:nvSpPr>
        <p:spPr>
          <a:xfrm>
            <a:off x="609599" y="685800"/>
            <a:ext cx="5372100" cy="2743200"/>
          </a:xfrm>
          <a:prstGeom prst="rect">
            <a:avLst/>
          </a:prstGeom>
        </p:spPr>
        <p:txBody>
          <a:bodyPr lIns="0" anchor="b">
            <a:noAutofit/>
          </a:bodyPr>
          <a:lstStyle>
            <a:lvl1pPr>
              <a:defRPr sz="2800" b="0" cap="none" spc="0" baseline="0">
                <a:solidFill>
                  <a:schemeClr val="tx2"/>
                </a:solidFill>
              </a:defRPr>
            </a:lvl1pPr>
          </a:lstStyle>
          <a:p>
            <a:r>
              <a:rPr lang="en-US"/>
              <a:t>Click to edit Master title</a:t>
            </a:r>
          </a:p>
        </p:txBody>
      </p:sp>
      <p:sp>
        <p:nvSpPr>
          <p:cNvPr id="15" name="Text Placeholder 2">
            <a:extLst>
              <a:ext uri="{FF2B5EF4-FFF2-40B4-BE49-F238E27FC236}">
                <a16:creationId xmlns:a16="http://schemas.microsoft.com/office/drawing/2014/main" id="{DB43E7D5-9594-EB40-94CA-51F5D68D51B3}"/>
              </a:ext>
            </a:extLst>
          </p:cNvPr>
          <p:cNvSpPr>
            <a:spLocks noGrp="1"/>
          </p:cNvSpPr>
          <p:nvPr>
            <p:ph type="body" idx="1" hasCustomPrompt="1"/>
          </p:nvPr>
        </p:nvSpPr>
        <p:spPr>
          <a:xfrm>
            <a:off x="609598" y="3543300"/>
            <a:ext cx="3505202" cy="2400299"/>
          </a:xfrm>
          <a:prstGeom prst="rect">
            <a:avLst/>
          </a:prstGeom>
        </p:spPr>
        <p:txBody>
          <a:bodyPr lIns="0" tIns="91440" bIns="91440" anchor="t" anchorCtr="0">
            <a:noAutofit/>
          </a:bodyPr>
          <a:lstStyle>
            <a:lvl1pPr marL="0" indent="0" defTabSz="182880">
              <a:lnSpc>
                <a:spcPct val="110000"/>
              </a:lnSpc>
              <a:spcBef>
                <a:spcPts val="0"/>
              </a:spcBef>
              <a:spcAft>
                <a:spcPts val="1000"/>
              </a:spcAft>
              <a:buNone/>
              <a:defRPr sz="1600" b="0" cap="none" spc="0" baseline="0">
                <a:solidFill>
                  <a:schemeClr val="accent6"/>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text</a:t>
            </a:r>
          </a:p>
        </p:txBody>
      </p:sp>
      <p:sp>
        <p:nvSpPr>
          <p:cNvPr id="16" name="Text Placeholder 4">
            <a:extLst>
              <a:ext uri="{FF2B5EF4-FFF2-40B4-BE49-F238E27FC236}">
                <a16:creationId xmlns:a16="http://schemas.microsoft.com/office/drawing/2014/main" id="{5AF0CF18-EE3B-9349-AFDA-E28E9B0C2B69}"/>
              </a:ext>
            </a:extLst>
          </p:cNvPr>
          <p:cNvSpPr>
            <a:spLocks noGrp="1"/>
          </p:cNvSpPr>
          <p:nvPr>
            <p:ph type="body" sz="quarter" idx="3" hasCustomPrompt="1"/>
          </p:nvPr>
        </p:nvSpPr>
        <p:spPr>
          <a:xfrm>
            <a:off x="4343398" y="3543298"/>
            <a:ext cx="3505202" cy="2400300"/>
          </a:xfrm>
          <a:prstGeom prst="rect">
            <a:avLst/>
          </a:prstGeom>
        </p:spPr>
        <p:txBody>
          <a:bodyPr lIns="0" tIns="91440" bIns="91440" anchor="t" anchorCtr="0">
            <a:noAutofit/>
          </a:bodyPr>
          <a:lstStyle>
            <a:lvl1pPr marL="0" indent="0" defTabSz="182880">
              <a:lnSpc>
                <a:spcPct val="110000"/>
              </a:lnSpc>
              <a:spcBef>
                <a:spcPts val="0"/>
              </a:spcBef>
              <a:spcAft>
                <a:spcPts val="1000"/>
              </a:spcAft>
              <a:buNone/>
              <a:defRPr sz="1600" b="0" cap="none" spc="0" baseline="0">
                <a:solidFill>
                  <a:schemeClr val="accent6"/>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text</a:t>
            </a:r>
          </a:p>
        </p:txBody>
      </p:sp>
      <p:sp>
        <p:nvSpPr>
          <p:cNvPr id="17" name="Text Placeholder 10">
            <a:extLst>
              <a:ext uri="{FF2B5EF4-FFF2-40B4-BE49-F238E27FC236}">
                <a16:creationId xmlns:a16="http://schemas.microsoft.com/office/drawing/2014/main" id="{D4218C64-0D3D-B34D-B6A7-5FE396C48D83}"/>
              </a:ext>
            </a:extLst>
          </p:cNvPr>
          <p:cNvSpPr>
            <a:spLocks noGrp="1"/>
          </p:cNvSpPr>
          <p:nvPr>
            <p:ph type="body" sz="quarter" idx="10" hasCustomPrompt="1"/>
          </p:nvPr>
        </p:nvSpPr>
        <p:spPr>
          <a:xfrm>
            <a:off x="8077200" y="3543300"/>
            <a:ext cx="3505202" cy="2400300"/>
          </a:xfrm>
          <a:prstGeom prst="rect">
            <a:avLst/>
          </a:prstGeom>
        </p:spPr>
        <p:txBody>
          <a:bodyPr lIns="0" tIns="91440" bIns="91440"/>
          <a:lstStyle>
            <a:lvl1pPr defTabSz="182880">
              <a:lnSpc>
                <a:spcPct val="110000"/>
              </a:lnSpc>
              <a:spcBef>
                <a:spcPts val="0"/>
              </a:spcBef>
              <a:spcAft>
                <a:spcPts val="1000"/>
              </a:spcAft>
              <a:defRPr sz="1600" cap="none" spc="0" baseline="0">
                <a:solidFill>
                  <a:schemeClr val="accent6"/>
                </a:solidFill>
                <a:latin typeface="+mn-lt"/>
              </a:defRPr>
            </a:lvl1pPr>
          </a:lstStyle>
          <a:p>
            <a:pPr lvl="0"/>
            <a:r>
              <a:rPr lang="en-US"/>
              <a:t>Click to edit text</a:t>
            </a:r>
          </a:p>
        </p:txBody>
      </p:sp>
    </p:spTree>
    <p:extLst>
      <p:ext uri="{BB962C8B-B14F-4D97-AF65-F5344CB8AC3E}">
        <p14:creationId xmlns:p14="http://schemas.microsoft.com/office/powerpoint/2010/main" val="1494142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io 2 - Table of Contents / Bullet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6C42CE6-B386-7B4E-9276-1DFF324C4837}"/>
              </a:ext>
            </a:extLst>
          </p:cNvPr>
          <p:cNvSpPr>
            <a:spLocks noGrp="1"/>
          </p:cNvSpPr>
          <p:nvPr>
            <p:ph idx="1" hasCustomPrompt="1"/>
          </p:nvPr>
        </p:nvSpPr>
        <p:spPr>
          <a:xfrm>
            <a:off x="609599" y="3543300"/>
            <a:ext cx="3505199" cy="2400298"/>
          </a:xfrm>
          <a:prstGeom prst="rect">
            <a:avLst/>
          </a:prstGeom>
        </p:spPr>
        <p:txBody>
          <a:bodyPr lIns="0" tIns="91440"/>
          <a:lstStyle>
            <a:lvl1pPr>
              <a:lnSpc>
                <a:spcPct val="110000"/>
              </a:lnSpc>
              <a:defRPr sz="1600" cap="none" spc="0" baseline="0">
                <a:solidFill>
                  <a:schemeClr val="accent6"/>
                </a:solidFill>
                <a:latin typeface="+mn-lt"/>
              </a:defRPr>
            </a:lvl1pPr>
            <a:lvl2pPr>
              <a:lnSpc>
                <a:spcPct val="110000"/>
              </a:lnSpc>
              <a:defRPr sz="1400" spc="0">
                <a:solidFill>
                  <a:schemeClr val="accent6"/>
                </a:solidFill>
              </a:defRPr>
            </a:lvl2pPr>
            <a:lvl3pPr>
              <a:lnSpc>
                <a:spcPct val="110000"/>
              </a:lnSpc>
              <a:defRPr sz="1400" spc="0">
                <a:solidFill>
                  <a:schemeClr val="accent6"/>
                </a:solidFill>
              </a:defRPr>
            </a:lvl3pPr>
            <a:lvl4pPr>
              <a:lnSpc>
                <a:spcPct val="110000"/>
              </a:lnSpc>
              <a:defRPr sz="1200" spc="0">
                <a:solidFill>
                  <a:schemeClr val="accent6"/>
                </a:solidFill>
              </a:defRPr>
            </a:lvl4pPr>
            <a:lvl5pPr>
              <a:lnSpc>
                <a:spcPct val="110000"/>
              </a:lnSpc>
              <a:defRPr sz="1200" spc="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1433A934-F26E-054A-8C67-96CD61EEFAAB}"/>
              </a:ext>
            </a:extLst>
          </p:cNvPr>
          <p:cNvSpPr>
            <a:spLocks noGrp="1"/>
          </p:cNvSpPr>
          <p:nvPr>
            <p:ph type="ctrTitle"/>
          </p:nvPr>
        </p:nvSpPr>
        <p:spPr>
          <a:xfrm>
            <a:off x="609599" y="685800"/>
            <a:ext cx="5372100" cy="2743200"/>
          </a:xfrm>
          <a:prstGeom prst="rect">
            <a:avLst/>
          </a:prstGeom>
        </p:spPr>
        <p:txBody>
          <a:bodyPr lIns="0" anchor="b">
            <a:noAutofit/>
          </a:bodyPr>
          <a:lstStyle>
            <a:lvl1pPr>
              <a:defRPr sz="2800" b="0" cap="none" spc="0" baseline="0">
                <a:solidFill>
                  <a:schemeClr val="tx2"/>
                </a:solidFill>
              </a:defRPr>
            </a:lvl1pPr>
          </a:lstStyle>
          <a:p>
            <a:r>
              <a:rPr lang="en-US"/>
              <a:t>Click to edit Master title</a:t>
            </a:r>
          </a:p>
        </p:txBody>
      </p:sp>
      <p:sp>
        <p:nvSpPr>
          <p:cNvPr id="10" name="Content Placeholder 2">
            <a:extLst>
              <a:ext uri="{FF2B5EF4-FFF2-40B4-BE49-F238E27FC236}">
                <a16:creationId xmlns:a16="http://schemas.microsoft.com/office/drawing/2014/main" id="{02E72D42-5A22-D242-8581-4D5793C0C83A}"/>
              </a:ext>
            </a:extLst>
          </p:cNvPr>
          <p:cNvSpPr>
            <a:spLocks noGrp="1"/>
          </p:cNvSpPr>
          <p:nvPr>
            <p:ph idx="10" hasCustomPrompt="1"/>
          </p:nvPr>
        </p:nvSpPr>
        <p:spPr>
          <a:xfrm>
            <a:off x="4343400" y="3543300"/>
            <a:ext cx="3505199" cy="2400298"/>
          </a:xfrm>
          <a:prstGeom prst="rect">
            <a:avLst/>
          </a:prstGeom>
        </p:spPr>
        <p:txBody>
          <a:bodyPr lIns="0" tIns="91440"/>
          <a:lstStyle>
            <a:lvl1pPr>
              <a:lnSpc>
                <a:spcPct val="110000"/>
              </a:lnSpc>
              <a:defRPr sz="1600" cap="none" spc="0" baseline="0">
                <a:solidFill>
                  <a:schemeClr val="accent6"/>
                </a:solidFill>
                <a:latin typeface="+mn-lt"/>
              </a:defRPr>
            </a:lvl1pPr>
            <a:lvl2pPr>
              <a:lnSpc>
                <a:spcPct val="110000"/>
              </a:lnSpc>
              <a:defRPr sz="1400" spc="0">
                <a:solidFill>
                  <a:schemeClr val="accent6"/>
                </a:solidFill>
              </a:defRPr>
            </a:lvl2pPr>
            <a:lvl3pPr>
              <a:lnSpc>
                <a:spcPct val="110000"/>
              </a:lnSpc>
              <a:defRPr sz="1400" spc="0">
                <a:solidFill>
                  <a:schemeClr val="accent6"/>
                </a:solidFill>
              </a:defRPr>
            </a:lvl3pPr>
            <a:lvl4pPr>
              <a:lnSpc>
                <a:spcPct val="110000"/>
              </a:lnSpc>
              <a:defRPr sz="1200" spc="0">
                <a:solidFill>
                  <a:schemeClr val="accent6"/>
                </a:solidFill>
              </a:defRPr>
            </a:lvl4pPr>
            <a:lvl5pPr>
              <a:lnSpc>
                <a:spcPct val="110000"/>
              </a:lnSpc>
              <a:defRPr sz="1200" spc="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1A77847B-A620-7241-BC06-878EE77FD252}"/>
              </a:ext>
            </a:extLst>
          </p:cNvPr>
          <p:cNvSpPr>
            <a:spLocks noGrp="1"/>
          </p:cNvSpPr>
          <p:nvPr>
            <p:ph idx="11" hasCustomPrompt="1"/>
          </p:nvPr>
        </p:nvSpPr>
        <p:spPr>
          <a:xfrm>
            <a:off x="8077202" y="3543300"/>
            <a:ext cx="3505199" cy="2400298"/>
          </a:xfrm>
          <a:prstGeom prst="rect">
            <a:avLst/>
          </a:prstGeom>
        </p:spPr>
        <p:txBody>
          <a:bodyPr lIns="0" tIns="91440"/>
          <a:lstStyle>
            <a:lvl1pPr>
              <a:lnSpc>
                <a:spcPct val="110000"/>
              </a:lnSpc>
              <a:defRPr sz="1600" cap="none" spc="0" baseline="0">
                <a:solidFill>
                  <a:schemeClr val="accent6"/>
                </a:solidFill>
                <a:latin typeface="+mn-lt"/>
              </a:defRPr>
            </a:lvl1pPr>
            <a:lvl2pPr>
              <a:lnSpc>
                <a:spcPct val="110000"/>
              </a:lnSpc>
              <a:defRPr sz="1400" spc="0">
                <a:solidFill>
                  <a:schemeClr val="accent6"/>
                </a:solidFill>
              </a:defRPr>
            </a:lvl2pPr>
            <a:lvl3pPr>
              <a:lnSpc>
                <a:spcPct val="110000"/>
              </a:lnSpc>
              <a:defRPr sz="1400" spc="0">
                <a:solidFill>
                  <a:schemeClr val="accent6"/>
                </a:solidFill>
              </a:defRPr>
            </a:lvl3pPr>
            <a:lvl4pPr>
              <a:lnSpc>
                <a:spcPct val="110000"/>
              </a:lnSpc>
              <a:defRPr sz="1200" spc="0">
                <a:solidFill>
                  <a:schemeClr val="accent6"/>
                </a:solidFill>
              </a:defRPr>
            </a:lvl4pPr>
            <a:lvl5pPr>
              <a:lnSpc>
                <a:spcPct val="110000"/>
              </a:lnSpc>
              <a:defRPr sz="1200" spc="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041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io 2 - Table of Contents / Number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33A934-F26E-054A-8C67-96CD61EEFAAB}"/>
              </a:ext>
            </a:extLst>
          </p:cNvPr>
          <p:cNvSpPr>
            <a:spLocks noGrp="1"/>
          </p:cNvSpPr>
          <p:nvPr>
            <p:ph type="ctrTitle"/>
          </p:nvPr>
        </p:nvSpPr>
        <p:spPr>
          <a:xfrm>
            <a:off x="609599" y="685800"/>
            <a:ext cx="5372100" cy="2743200"/>
          </a:xfrm>
          <a:prstGeom prst="rect">
            <a:avLst/>
          </a:prstGeom>
        </p:spPr>
        <p:txBody>
          <a:bodyPr lIns="0" anchor="b">
            <a:noAutofit/>
          </a:bodyPr>
          <a:lstStyle>
            <a:lvl1pPr>
              <a:defRPr sz="2800" b="0" cap="none" spc="0" baseline="0">
                <a:solidFill>
                  <a:schemeClr val="tx2"/>
                </a:solidFill>
              </a:defRPr>
            </a:lvl1pPr>
          </a:lstStyle>
          <a:p>
            <a:r>
              <a:rPr lang="en-US"/>
              <a:t>Click to edit Master title</a:t>
            </a:r>
          </a:p>
        </p:txBody>
      </p:sp>
      <p:sp>
        <p:nvSpPr>
          <p:cNvPr id="6" name="Content Placeholder 2">
            <a:extLst>
              <a:ext uri="{FF2B5EF4-FFF2-40B4-BE49-F238E27FC236}">
                <a16:creationId xmlns:a16="http://schemas.microsoft.com/office/drawing/2014/main" id="{9570D72E-BA37-064D-B2EA-A4369C988E70}"/>
              </a:ext>
            </a:extLst>
          </p:cNvPr>
          <p:cNvSpPr>
            <a:spLocks noGrp="1"/>
          </p:cNvSpPr>
          <p:nvPr>
            <p:ph idx="10" hasCustomPrompt="1"/>
          </p:nvPr>
        </p:nvSpPr>
        <p:spPr>
          <a:xfrm>
            <a:off x="609599" y="3543300"/>
            <a:ext cx="3505201" cy="2400300"/>
          </a:xfrm>
          <a:prstGeom prst="rect">
            <a:avLst/>
          </a:prstGeom>
        </p:spPr>
        <p:txBody>
          <a:bodyPr lIns="0" tIns="91440" rIns="274320">
            <a:noAutofit/>
          </a:bodyPr>
          <a:lstStyle>
            <a:lvl1pPr marL="7937" indent="0">
              <a:lnSpc>
                <a:spcPct val="110000"/>
              </a:lnSpc>
              <a:spcAft>
                <a:spcPts val="0"/>
              </a:spcAft>
              <a:buClr>
                <a:schemeClr val="accent6"/>
              </a:buClr>
              <a:buSzPct val="75000"/>
              <a:buFont typeface="+mj-lt"/>
              <a:buNone/>
              <a:tabLst/>
              <a:defRPr sz="1600" cap="none" spc="0" baseline="0">
                <a:solidFill>
                  <a:schemeClr val="accent6"/>
                </a:solidFill>
                <a:latin typeface="+mn-lt"/>
              </a:defRPr>
            </a:lvl1pPr>
            <a:lvl2pPr marL="504825" indent="-342900">
              <a:lnSpc>
                <a:spcPct val="110000"/>
              </a:lnSpc>
              <a:spcAft>
                <a:spcPts val="0"/>
              </a:spcAft>
              <a:buClr>
                <a:schemeClr val="accent6"/>
              </a:buClr>
              <a:buSzPct val="75000"/>
              <a:buFont typeface="+mj-lt"/>
              <a:buAutoNum type="arabicPeriod"/>
              <a:tabLst/>
              <a:defRPr sz="1400" spc="0">
                <a:solidFill>
                  <a:schemeClr val="accent6"/>
                </a:solidFill>
              </a:defRPr>
            </a:lvl2pPr>
            <a:lvl3pPr marL="677863" marR="0" indent="-342900" algn="l" defTabSz="914400" rtl="0" eaLnBrk="1" fontAlgn="auto" latinLnBrk="0" hangingPunct="1">
              <a:lnSpc>
                <a:spcPct val="110000"/>
              </a:lnSpc>
              <a:spcBef>
                <a:spcPts val="500"/>
              </a:spcBef>
              <a:spcAft>
                <a:spcPts val="0"/>
              </a:spcAft>
              <a:buClr>
                <a:schemeClr val="accent6"/>
              </a:buClr>
              <a:buSzPct val="75000"/>
              <a:buFont typeface="+mj-lt"/>
              <a:buAutoNum type="arabicPeriod"/>
              <a:tabLst/>
              <a:defRPr sz="1400" spc="0">
                <a:solidFill>
                  <a:schemeClr val="accent6"/>
                </a:solidFill>
              </a:defRPr>
            </a:lvl3pPr>
            <a:lvl4pPr marL="841375" indent="-342900">
              <a:lnSpc>
                <a:spcPct val="110000"/>
              </a:lnSpc>
              <a:spcAft>
                <a:spcPts val="0"/>
              </a:spcAft>
              <a:buClr>
                <a:schemeClr val="accent6"/>
              </a:buClr>
              <a:buSzPct val="75000"/>
              <a:buFont typeface="+mj-lt"/>
              <a:buAutoNum type="arabicPeriod"/>
              <a:tabLst/>
              <a:defRPr sz="1200" spc="0">
                <a:solidFill>
                  <a:schemeClr val="accent6"/>
                </a:solidFill>
              </a:defRPr>
            </a:lvl4pPr>
            <a:lvl5pPr marL="1022350" indent="-342900">
              <a:lnSpc>
                <a:spcPct val="110000"/>
              </a:lnSpc>
              <a:spcAft>
                <a:spcPts val="0"/>
              </a:spcAft>
              <a:buClr>
                <a:schemeClr val="accent6"/>
              </a:buClr>
              <a:buSzPct val="75000"/>
              <a:buFont typeface="+mj-lt"/>
              <a:buAutoNum type="arabicPeriod"/>
              <a:tabLst/>
              <a:defRPr sz="1200" spc="0">
                <a:solidFill>
                  <a:schemeClr val="accent6"/>
                </a:solidFill>
              </a:defRPr>
            </a:lvl5pPr>
          </a:lstStyle>
          <a:p>
            <a:pPr lvl="0"/>
            <a:r>
              <a:rPr lang="en-US"/>
              <a:t>Primary</a:t>
            </a:r>
          </a:p>
          <a:p>
            <a:pPr lvl="1"/>
            <a:r>
              <a:rPr lang="en-US"/>
              <a:t>Secondary</a:t>
            </a:r>
          </a:p>
          <a:p>
            <a:pPr lvl="2"/>
            <a:r>
              <a:rPr lang="en-US"/>
              <a:t>Tertiary</a:t>
            </a:r>
          </a:p>
          <a:p>
            <a:pPr lvl="3"/>
            <a:r>
              <a:rPr lang="en-US"/>
              <a:t>Fourth</a:t>
            </a:r>
          </a:p>
          <a:p>
            <a:pPr lvl="4"/>
            <a:r>
              <a:rPr lang="en-US"/>
              <a:t>Fifth</a:t>
            </a:r>
          </a:p>
        </p:txBody>
      </p:sp>
      <p:sp>
        <p:nvSpPr>
          <p:cNvPr id="7" name="Content Placeholder 2">
            <a:extLst>
              <a:ext uri="{FF2B5EF4-FFF2-40B4-BE49-F238E27FC236}">
                <a16:creationId xmlns:a16="http://schemas.microsoft.com/office/drawing/2014/main" id="{20CCDC53-6CE1-9D41-A286-B58696E76FC2}"/>
              </a:ext>
            </a:extLst>
          </p:cNvPr>
          <p:cNvSpPr>
            <a:spLocks noGrp="1"/>
          </p:cNvSpPr>
          <p:nvPr>
            <p:ph idx="11" hasCustomPrompt="1"/>
          </p:nvPr>
        </p:nvSpPr>
        <p:spPr>
          <a:xfrm>
            <a:off x="4343400" y="3543298"/>
            <a:ext cx="3505200" cy="2400301"/>
          </a:xfrm>
          <a:prstGeom prst="rect">
            <a:avLst/>
          </a:prstGeom>
        </p:spPr>
        <p:txBody>
          <a:bodyPr lIns="0" tIns="91440" rIns="274320">
            <a:noAutofit/>
          </a:bodyPr>
          <a:lstStyle>
            <a:lvl1pPr marL="0" indent="0">
              <a:lnSpc>
                <a:spcPct val="110000"/>
              </a:lnSpc>
              <a:spcAft>
                <a:spcPts val="0"/>
              </a:spcAft>
              <a:buClr>
                <a:schemeClr val="accent6"/>
              </a:buClr>
              <a:buSzPct val="75000"/>
              <a:buFont typeface="+mj-lt"/>
              <a:buNone/>
              <a:tabLst/>
              <a:defRPr sz="1600" cap="none" spc="0" baseline="0">
                <a:solidFill>
                  <a:schemeClr val="accent6"/>
                </a:solidFill>
                <a:latin typeface="+mn-lt"/>
              </a:defRPr>
            </a:lvl1pPr>
            <a:lvl2pPr marL="514350" indent="-342900">
              <a:lnSpc>
                <a:spcPct val="110000"/>
              </a:lnSpc>
              <a:spcAft>
                <a:spcPts val="0"/>
              </a:spcAft>
              <a:buClr>
                <a:schemeClr val="accent6"/>
              </a:buClr>
              <a:buSzPct val="75000"/>
              <a:buFont typeface="+mj-lt"/>
              <a:buAutoNum type="arabicPeriod"/>
              <a:tabLst/>
              <a:defRPr sz="1400" spc="0">
                <a:solidFill>
                  <a:schemeClr val="accent6"/>
                </a:solidFill>
              </a:defRPr>
            </a:lvl2pPr>
            <a:lvl3pPr marL="690562" marR="0" indent="-342900" algn="l" defTabSz="914400" rtl="0" eaLnBrk="1" fontAlgn="auto" latinLnBrk="0" hangingPunct="1">
              <a:lnSpc>
                <a:spcPct val="110000"/>
              </a:lnSpc>
              <a:spcBef>
                <a:spcPts val="500"/>
              </a:spcBef>
              <a:spcAft>
                <a:spcPts val="0"/>
              </a:spcAft>
              <a:buClr>
                <a:schemeClr val="accent6"/>
              </a:buClr>
              <a:buSzPct val="75000"/>
              <a:buFont typeface="+mj-lt"/>
              <a:buAutoNum type="arabicPeriod"/>
              <a:tabLst/>
              <a:defRPr sz="1400" spc="0">
                <a:solidFill>
                  <a:schemeClr val="accent6"/>
                </a:solidFill>
              </a:defRPr>
            </a:lvl3pPr>
            <a:lvl4pPr marL="863600" indent="-342900">
              <a:lnSpc>
                <a:spcPct val="110000"/>
              </a:lnSpc>
              <a:spcAft>
                <a:spcPts val="0"/>
              </a:spcAft>
              <a:buClr>
                <a:schemeClr val="accent6"/>
              </a:buClr>
              <a:buSzPct val="75000"/>
              <a:buFont typeface="+mj-lt"/>
              <a:buAutoNum type="arabicPeriod"/>
              <a:tabLst/>
              <a:defRPr sz="1200" spc="0">
                <a:solidFill>
                  <a:schemeClr val="accent6"/>
                </a:solidFill>
              </a:defRPr>
            </a:lvl4pPr>
            <a:lvl5pPr marL="1028700" indent="-342900">
              <a:lnSpc>
                <a:spcPct val="110000"/>
              </a:lnSpc>
              <a:spcAft>
                <a:spcPts val="0"/>
              </a:spcAft>
              <a:buClr>
                <a:schemeClr val="accent6"/>
              </a:buClr>
              <a:buSzPct val="75000"/>
              <a:buFont typeface="+mj-lt"/>
              <a:buAutoNum type="arabicPeriod"/>
              <a:tabLst/>
              <a:defRPr sz="1200" spc="0">
                <a:solidFill>
                  <a:schemeClr val="accent6"/>
                </a:solidFill>
              </a:defRPr>
            </a:lvl5pPr>
          </a:lstStyle>
          <a:p>
            <a:pPr lvl="0"/>
            <a:r>
              <a:rPr lang="en-US"/>
              <a:t>Primary</a:t>
            </a:r>
          </a:p>
          <a:p>
            <a:pPr lvl="1"/>
            <a:r>
              <a:rPr lang="en-US"/>
              <a:t>Secondary</a:t>
            </a:r>
          </a:p>
          <a:p>
            <a:pPr lvl="2"/>
            <a:r>
              <a:rPr lang="en-US"/>
              <a:t>Tertiary</a:t>
            </a:r>
          </a:p>
          <a:p>
            <a:pPr lvl="3"/>
            <a:r>
              <a:rPr lang="en-US"/>
              <a:t>Fourth</a:t>
            </a:r>
          </a:p>
          <a:p>
            <a:pPr lvl="4"/>
            <a:r>
              <a:rPr lang="en-US"/>
              <a:t>Fifth</a:t>
            </a:r>
          </a:p>
        </p:txBody>
      </p:sp>
      <p:sp>
        <p:nvSpPr>
          <p:cNvPr id="8" name="Content Placeholder 3">
            <a:extLst>
              <a:ext uri="{FF2B5EF4-FFF2-40B4-BE49-F238E27FC236}">
                <a16:creationId xmlns:a16="http://schemas.microsoft.com/office/drawing/2014/main" id="{C41CDF47-361D-1349-8038-0CEBAF69E5FA}"/>
              </a:ext>
            </a:extLst>
          </p:cNvPr>
          <p:cNvSpPr>
            <a:spLocks noGrp="1"/>
          </p:cNvSpPr>
          <p:nvPr>
            <p:ph sz="quarter" idx="12" hasCustomPrompt="1"/>
          </p:nvPr>
        </p:nvSpPr>
        <p:spPr>
          <a:xfrm>
            <a:off x="8077199" y="3543298"/>
            <a:ext cx="3505199" cy="2400301"/>
          </a:xfrm>
          <a:prstGeom prst="rect">
            <a:avLst/>
          </a:prstGeom>
        </p:spPr>
        <p:txBody>
          <a:bodyPr lIns="0" tIns="91440" rIns="274320"/>
          <a:lstStyle>
            <a:lvl1pPr marL="0" indent="0">
              <a:lnSpc>
                <a:spcPct val="110000"/>
              </a:lnSpc>
              <a:buClr>
                <a:schemeClr val="accent6"/>
              </a:buClr>
              <a:buSzPct val="75000"/>
              <a:buFont typeface="+mj-lt"/>
              <a:buNone/>
              <a:tabLst/>
              <a:defRPr sz="1600" cap="none" spc="0" baseline="0">
                <a:solidFill>
                  <a:schemeClr val="accent6"/>
                </a:solidFill>
                <a:latin typeface="+mn-lt"/>
              </a:defRPr>
            </a:lvl1pPr>
            <a:lvl2pPr marL="515938" indent="-342900">
              <a:lnSpc>
                <a:spcPct val="110000"/>
              </a:lnSpc>
              <a:buClr>
                <a:schemeClr val="accent6"/>
              </a:buClr>
              <a:buSzPct val="75000"/>
              <a:buFont typeface="+mj-lt"/>
              <a:buAutoNum type="arabicPeriod"/>
              <a:tabLst/>
              <a:defRPr sz="1400" spc="0">
                <a:solidFill>
                  <a:schemeClr val="accent6"/>
                </a:solidFill>
              </a:defRPr>
            </a:lvl2pPr>
            <a:lvl3pPr marL="690563" indent="-342900">
              <a:lnSpc>
                <a:spcPct val="110000"/>
              </a:lnSpc>
              <a:buClr>
                <a:schemeClr val="accent6"/>
              </a:buClr>
              <a:buSzPct val="75000"/>
              <a:buFont typeface="+mj-lt"/>
              <a:buAutoNum type="arabicPeriod"/>
              <a:tabLst/>
              <a:defRPr sz="1400" spc="0">
                <a:solidFill>
                  <a:schemeClr val="accent6"/>
                </a:solidFill>
              </a:defRPr>
            </a:lvl3pPr>
            <a:lvl4pPr marL="858838" indent="-342900">
              <a:lnSpc>
                <a:spcPct val="110000"/>
              </a:lnSpc>
              <a:buClr>
                <a:schemeClr val="accent6"/>
              </a:buClr>
              <a:buSzPct val="75000"/>
              <a:buFont typeface="+mj-lt"/>
              <a:buAutoNum type="arabicPeriod"/>
              <a:tabLst/>
              <a:defRPr sz="1200" spc="0">
                <a:solidFill>
                  <a:schemeClr val="accent6"/>
                </a:solidFill>
              </a:defRPr>
            </a:lvl4pPr>
            <a:lvl5pPr marL="1033463" indent="-342900">
              <a:lnSpc>
                <a:spcPct val="110000"/>
              </a:lnSpc>
              <a:buClr>
                <a:schemeClr val="accent6"/>
              </a:buClr>
              <a:buSzPct val="75000"/>
              <a:buFont typeface="+mj-lt"/>
              <a:buAutoNum type="arabicPeriod"/>
              <a:tabLst/>
              <a:defRPr sz="1200" spc="0">
                <a:solidFill>
                  <a:schemeClr val="accent6"/>
                </a:solidFill>
              </a:defRPr>
            </a:lvl5pPr>
          </a:lstStyle>
          <a:p>
            <a:pPr lvl="0"/>
            <a:r>
              <a:rPr lang="en-US"/>
              <a:t>Primary</a:t>
            </a:r>
          </a:p>
          <a:p>
            <a:pPr lvl="1"/>
            <a:r>
              <a:rPr lang="en-US"/>
              <a:t>Secondary</a:t>
            </a:r>
          </a:p>
          <a:p>
            <a:pPr lvl="2"/>
            <a:r>
              <a:rPr lang="en-US"/>
              <a:t>Tertiary</a:t>
            </a:r>
          </a:p>
          <a:p>
            <a:pPr lvl="3"/>
            <a:r>
              <a:rPr lang="en-US"/>
              <a:t>Fourth</a:t>
            </a:r>
          </a:p>
          <a:p>
            <a:pPr lvl="4"/>
            <a:r>
              <a:rPr lang="en-US"/>
              <a:t>Fifth</a:t>
            </a:r>
          </a:p>
        </p:txBody>
      </p:sp>
    </p:spTree>
    <p:extLst>
      <p:ext uri="{BB962C8B-B14F-4D97-AF65-F5344CB8AC3E}">
        <p14:creationId xmlns:p14="http://schemas.microsoft.com/office/powerpoint/2010/main" val="2082357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Zio 2 - Heading /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1718310"/>
            <a:ext cx="10969943" cy="3874107"/>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B93D1FBB-5B26-5345-BDE1-A8C02EE01D7C}"/>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 </a:t>
            </a:r>
          </a:p>
        </p:txBody>
      </p:sp>
    </p:spTree>
    <p:extLst>
      <p:ext uri="{BB962C8B-B14F-4D97-AF65-F5344CB8AC3E}">
        <p14:creationId xmlns:p14="http://schemas.microsoft.com/office/powerpoint/2010/main" val="2826505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Zio 2 - Heading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2851723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Zio 2 - Heading Only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2FC44A-B082-BE44-8161-CFADD1058E6D}"/>
              </a:ext>
            </a:extLst>
          </p:cNvPr>
          <p:cNvSpPr>
            <a:spLocks noGrp="1"/>
          </p:cNvSpPr>
          <p:nvPr>
            <p:ph type="title"/>
          </p:nvPr>
        </p:nvSpPr>
        <p:spPr>
          <a:xfrm>
            <a:off x="609441" y="609600"/>
            <a:ext cx="10972800" cy="986790"/>
          </a:xfrm>
          <a:prstGeom prst="rect">
            <a:avLst/>
          </a:prstGeom>
        </p:spPr>
        <p:txBody>
          <a:bodyPr lIns="0">
            <a:noAutofit/>
          </a:bodyPr>
          <a:lstStyle>
            <a:lvl1pPr algn="ctr">
              <a:defRPr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72310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Content Placeholder 4"/>
          <p:cNvSpPr>
            <a:spLocks noGrp="1"/>
          </p:cNvSpPr>
          <p:nvPr>
            <p:ph sz="quarter" idx="11"/>
          </p:nvPr>
        </p:nvSpPr>
        <p:spPr>
          <a:xfrm>
            <a:off x="298452" y="1332377"/>
            <a:ext cx="5728723"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0" name="Content Placeholder 4"/>
          <p:cNvSpPr>
            <a:spLocks noGrp="1"/>
          </p:cNvSpPr>
          <p:nvPr>
            <p:ph sz="quarter" idx="13"/>
          </p:nvPr>
        </p:nvSpPr>
        <p:spPr>
          <a:xfrm>
            <a:off x="6164444" y="1332377"/>
            <a:ext cx="5728723"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2"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1252153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io 2 - Heading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E762627-2236-BC46-9738-B209153ACC8A}"/>
              </a:ext>
            </a:extLst>
          </p:cNvPr>
          <p:cNvSpPr>
            <a:spLocks noGrp="1"/>
          </p:cNvSpPr>
          <p:nvPr>
            <p:ph type="pic" idx="10" hasCustomPrompt="1"/>
          </p:nvPr>
        </p:nvSpPr>
        <p:spPr>
          <a:xfrm>
            <a:off x="609600" y="1718310"/>
            <a:ext cx="10972800" cy="422529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10972800" cy="986790"/>
          </a:xfrm>
          <a:prstGeom prst="rect">
            <a:avLst/>
          </a:prstGeom>
        </p:spPr>
        <p:txBody>
          <a:bodyPr lIns="0">
            <a:noAutofit/>
          </a:bodyPr>
          <a:lstStyle>
            <a:lvl1pPr algn="ctr">
              <a:defRPr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942321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Zio 2 -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E762627-2236-BC46-9738-B209153ACC8A}"/>
              </a:ext>
            </a:extLst>
          </p:cNvPr>
          <p:cNvSpPr>
            <a:spLocks noGrp="1"/>
          </p:cNvSpPr>
          <p:nvPr>
            <p:ph type="pic" idx="10" hasCustomPrompt="1"/>
          </p:nvPr>
        </p:nvSpPr>
        <p:spPr>
          <a:xfrm>
            <a:off x="609600" y="685800"/>
            <a:ext cx="10972800" cy="525780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Tree>
    <p:extLst>
      <p:ext uri="{BB962C8B-B14F-4D97-AF65-F5344CB8AC3E}">
        <p14:creationId xmlns:p14="http://schemas.microsoft.com/office/powerpoint/2010/main" val="54670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Zio 2 - Heading / Two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2057400"/>
            <a:ext cx="5372099" cy="3535017"/>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B6212E8-AFAA-6A49-B208-489380AB8600}"/>
              </a:ext>
            </a:extLst>
          </p:cNvPr>
          <p:cNvSpPr>
            <a:spLocks noGrp="1"/>
          </p:cNvSpPr>
          <p:nvPr>
            <p:ph idx="12" hasCustomPrompt="1"/>
          </p:nvPr>
        </p:nvSpPr>
        <p:spPr>
          <a:xfrm>
            <a:off x="6210302" y="2057400"/>
            <a:ext cx="5372099" cy="3535017"/>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
        <p:nvSpPr>
          <p:cNvPr id="8" name="Text Placeholder 2">
            <a:extLst>
              <a:ext uri="{FF2B5EF4-FFF2-40B4-BE49-F238E27FC236}">
                <a16:creationId xmlns:a16="http://schemas.microsoft.com/office/drawing/2014/main" id="{99773233-5E9F-5E4F-8FD1-AD158FF4D3B4}"/>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58981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io 2 - Heading / Two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10972961" cy="986790"/>
          </a:xfrm>
          <a:prstGeom prst="rect">
            <a:avLst/>
          </a:prstGeom>
        </p:spPr>
        <p:txBody>
          <a:bodyPr lIns="0">
            <a:noAutofit/>
          </a:bodyPr>
          <a:lstStyle>
            <a:lvl1pPr algn="ctr">
              <a:defRPr b="0" cap="none" baseline="0">
                <a:solidFill>
                  <a:schemeClr val="tx1"/>
                </a:solidFill>
              </a:defRPr>
            </a:lvl1pPr>
          </a:lstStyle>
          <a:p>
            <a:r>
              <a:rPr lang="en-US"/>
              <a:t>Click to edit Master title style</a:t>
            </a:r>
          </a:p>
        </p:txBody>
      </p:sp>
      <p:sp>
        <p:nvSpPr>
          <p:cNvPr id="7" name="Picture Placeholder 2">
            <a:extLst>
              <a:ext uri="{FF2B5EF4-FFF2-40B4-BE49-F238E27FC236}">
                <a16:creationId xmlns:a16="http://schemas.microsoft.com/office/drawing/2014/main" id="{773AFB34-D987-7347-A16C-9909E51FD280}"/>
              </a:ext>
            </a:extLst>
          </p:cNvPr>
          <p:cNvSpPr>
            <a:spLocks noGrp="1"/>
          </p:cNvSpPr>
          <p:nvPr>
            <p:ph type="pic" idx="10" hasCustomPrompt="1"/>
          </p:nvPr>
        </p:nvSpPr>
        <p:spPr>
          <a:xfrm>
            <a:off x="609600" y="1718310"/>
            <a:ext cx="5372100" cy="422529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8" name="Picture Placeholder 2">
            <a:extLst>
              <a:ext uri="{FF2B5EF4-FFF2-40B4-BE49-F238E27FC236}">
                <a16:creationId xmlns:a16="http://schemas.microsoft.com/office/drawing/2014/main" id="{C5FD9E05-F06D-D347-A20B-1B68D35DE8A6}"/>
              </a:ext>
            </a:extLst>
          </p:cNvPr>
          <p:cNvSpPr>
            <a:spLocks noGrp="1"/>
          </p:cNvSpPr>
          <p:nvPr>
            <p:ph type="pic" idx="11" hasCustomPrompt="1"/>
          </p:nvPr>
        </p:nvSpPr>
        <p:spPr>
          <a:xfrm>
            <a:off x="6210302" y="1718310"/>
            <a:ext cx="5372100" cy="422529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Tree>
    <p:extLst>
      <p:ext uri="{BB962C8B-B14F-4D97-AF65-F5344CB8AC3E}">
        <p14:creationId xmlns:p14="http://schemas.microsoft.com/office/powerpoint/2010/main" val="51955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io 2 - Two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F5017B-F0D2-1A41-9489-264AE9559F9A}"/>
              </a:ext>
            </a:extLst>
          </p:cNvPr>
          <p:cNvSpPr>
            <a:spLocks noGrp="1"/>
          </p:cNvSpPr>
          <p:nvPr>
            <p:ph type="pic" idx="1" hasCustomPrompt="1"/>
          </p:nvPr>
        </p:nvSpPr>
        <p:spPr>
          <a:xfrm>
            <a:off x="609600" y="609600"/>
            <a:ext cx="5372100" cy="533400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4" name="Picture Placeholder 2">
            <a:extLst>
              <a:ext uri="{FF2B5EF4-FFF2-40B4-BE49-F238E27FC236}">
                <a16:creationId xmlns:a16="http://schemas.microsoft.com/office/drawing/2014/main" id="{5EAA74D4-5A2E-FA4E-B3C7-3FAB32CB4307}"/>
              </a:ext>
            </a:extLst>
          </p:cNvPr>
          <p:cNvSpPr>
            <a:spLocks noGrp="1"/>
          </p:cNvSpPr>
          <p:nvPr>
            <p:ph type="pic" idx="11" hasCustomPrompt="1"/>
          </p:nvPr>
        </p:nvSpPr>
        <p:spPr>
          <a:xfrm>
            <a:off x="6210302" y="609600"/>
            <a:ext cx="5372100" cy="5334000"/>
          </a:xfrm>
          <a:prstGeom prst="rect">
            <a:avLst/>
          </a:prstGeom>
        </p:spPr>
        <p:txBody>
          <a:bodyPr lIns="0" tIns="822960"/>
          <a:lstStyle>
            <a:lvl1pPr marL="0" indent="0">
              <a:lnSpc>
                <a:spcPct val="110000"/>
              </a:lnSpc>
              <a:buNone/>
              <a:defRPr sz="14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Tree>
    <p:extLst>
      <p:ext uri="{BB962C8B-B14F-4D97-AF65-F5344CB8AC3E}">
        <p14:creationId xmlns:p14="http://schemas.microsoft.com/office/powerpoint/2010/main" val="3247890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Zio 2 - Heading / Content / Imag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1718310"/>
            <a:ext cx="5372099" cy="3874107"/>
          </a:xfrm>
          <a:prstGeom prst="rect">
            <a:avLst/>
          </a:prstGeom>
        </p:spPr>
        <p:txBody>
          <a:bodyPr lIns="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609600"/>
            <a:ext cx="5372099" cy="986790"/>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49BFCD92-A8EA-2645-A511-A016782D9478}"/>
              </a:ext>
            </a:extLst>
          </p:cNvPr>
          <p:cNvSpPr>
            <a:spLocks noGrp="1"/>
          </p:cNvSpPr>
          <p:nvPr>
            <p:ph type="pic" idx="11" hasCustomPrompt="1"/>
          </p:nvPr>
        </p:nvSpPr>
        <p:spPr>
          <a:xfrm>
            <a:off x="6210302" y="685800"/>
            <a:ext cx="5372100" cy="5204932"/>
          </a:xfrm>
          <a:prstGeom prst="rect">
            <a:avLst/>
          </a:prstGeom>
        </p:spPr>
        <p:txBody>
          <a:bodyPr lIns="0" tIns="822960"/>
          <a:lstStyle>
            <a:lvl1pPr marL="0" indent="0">
              <a:lnSpc>
                <a:spcPct val="110000"/>
              </a:lnSpc>
              <a:buNone/>
              <a:defRPr sz="1400" spc="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image</a:t>
            </a:r>
          </a:p>
        </p:txBody>
      </p:sp>
      <p:sp>
        <p:nvSpPr>
          <p:cNvPr id="6" name="Text Placeholder 2">
            <a:extLst>
              <a:ext uri="{FF2B5EF4-FFF2-40B4-BE49-F238E27FC236}">
                <a16:creationId xmlns:a16="http://schemas.microsoft.com/office/drawing/2014/main" id="{10989549-AFDE-8548-B75F-126EE7078EC2}"/>
              </a:ext>
            </a:extLst>
          </p:cNvPr>
          <p:cNvSpPr>
            <a:spLocks noGrp="1"/>
          </p:cNvSpPr>
          <p:nvPr>
            <p:ph type="body" idx="16" hasCustomPrompt="1"/>
          </p:nvPr>
        </p:nvSpPr>
        <p:spPr>
          <a:xfrm>
            <a:off x="609441" y="5592417"/>
            <a:ext cx="5372099"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3739440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io 2 - Three Column Center Tex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6" name="Text Placeholder 11">
            <a:extLst>
              <a:ext uri="{FF2B5EF4-FFF2-40B4-BE49-F238E27FC236}">
                <a16:creationId xmlns:a16="http://schemas.microsoft.com/office/drawing/2014/main" id="{D6FDC8C4-38C1-2045-9891-B567FA195B98}"/>
              </a:ext>
            </a:extLst>
          </p:cNvPr>
          <p:cNvSpPr>
            <a:spLocks noGrp="1"/>
          </p:cNvSpPr>
          <p:nvPr>
            <p:ph type="body" sz="quarter" idx="17" hasCustomPrompt="1"/>
          </p:nvPr>
        </p:nvSpPr>
        <p:spPr>
          <a:xfrm>
            <a:off x="43434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7">
            <a:extLst>
              <a:ext uri="{FF2B5EF4-FFF2-40B4-BE49-F238E27FC236}">
                <a16:creationId xmlns:a16="http://schemas.microsoft.com/office/drawing/2014/main" id="{F28FCB87-C302-0244-9E09-414D39A4C4AC}"/>
              </a:ext>
            </a:extLst>
          </p:cNvPr>
          <p:cNvSpPr>
            <a:spLocks noGrp="1"/>
          </p:cNvSpPr>
          <p:nvPr>
            <p:ph type="body" sz="quarter" idx="18" hasCustomPrompt="1"/>
          </p:nvPr>
        </p:nvSpPr>
        <p:spPr>
          <a:xfrm>
            <a:off x="43434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8" name="Text Placeholder 11">
            <a:extLst>
              <a:ext uri="{FF2B5EF4-FFF2-40B4-BE49-F238E27FC236}">
                <a16:creationId xmlns:a16="http://schemas.microsoft.com/office/drawing/2014/main" id="{43357FC1-0D1B-504E-8038-ACAFF8E6E643}"/>
              </a:ext>
            </a:extLst>
          </p:cNvPr>
          <p:cNvSpPr>
            <a:spLocks noGrp="1"/>
          </p:cNvSpPr>
          <p:nvPr>
            <p:ph type="body" sz="quarter" idx="19" hasCustomPrompt="1"/>
          </p:nvPr>
        </p:nvSpPr>
        <p:spPr>
          <a:xfrm>
            <a:off x="80772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9" name="Text Placeholder 7">
            <a:extLst>
              <a:ext uri="{FF2B5EF4-FFF2-40B4-BE49-F238E27FC236}">
                <a16:creationId xmlns:a16="http://schemas.microsoft.com/office/drawing/2014/main" id="{7217E63C-C476-5B46-BE36-ECA694E8EF13}"/>
              </a:ext>
            </a:extLst>
          </p:cNvPr>
          <p:cNvSpPr>
            <a:spLocks noGrp="1"/>
          </p:cNvSpPr>
          <p:nvPr>
            <p:ph type="body" sz="quarter" idx="20" hasCustomPrompt="1"/>
          </p:nvPr>
        </p:nvSpPr>
        <p:spPr>
          <a:xfrm>
            <a:off x="80772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0" name="Text Placeholder 2">
            <a:extLst>
              <a:ext uri="{FF2B5EF4-FFF2-40B4-BE49-F238E27FC236}">
                <a16:creationId xmlns:a16="http://schemas.microsoft.com/office/drawing/2014/main" id="{59416C12-3491-4D4E-97EB-D1A16AB82525}"/>
              </a:ext>
            </a:extLst>
          </p:cNvPr>
          <p:cNvSpPr>
            <a:spLocks noGrp="1"/>
          </p:cNvSpPr>
          <p:nvPr>
            <p:ph type="body" idx="21"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2894682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Zio 2 - Three Column Content">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07762034-7EB9-C74E-832E-30DBF4655FBE}"/>
              </a:ext>
            </a:extLst>
          </p:cNvPr>
          <p:cNvSpPr>
            <a:spLocks noGrp="1"/>
          </p:cNvSpPr>
          <p:nvPr>
            <p:ph type="body" sz="quarter" idx="26" hasCustomPrompt="1"/>
          </p:nvPr>
        </p:nvSpPr>
        <p:spPr>
          <a:xfrm>
            <a:off x="609600" y="1689100"/>
            <a:ext cx="3505200"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2" name="Text Placeholder 7">
            <a:extLst>
              <a:ext uri="{FF2B5EF4-FFF2-40B4-BE49-F238E27FC236}">
                <a16:creationId xmlns:a16="http://schemas.microsoft.com/office/drawing/2014/main" id="{50239BD0-6021-C340-911A-C41539D6376C}"/>
              </a:ext>
            </a:extLst>
          </p:cNvPr>
          <p:cNvSpPr>
            <a:spLocks noGrp="1"/>
          </p:cNvSpPr>
          <p:nvPr>
            <p:ph type="body" sz="quarter" idx="18" hasCustomPrompt="1"/>
          </p:nvPr>
        </p:nvSpPr>
        <p:spPr>
          <a:xfrm>
            <a:off x="4343400" y="1689100"/>
            <a:ext cx="3505200"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3" name="Text Placeholder 7">
            <a:extLst>
              <a:ext uri="{FF2B5EF4-FFF2-40B4-BE49-F238E27FC236}">
                <a16:creationId xmlns:a16="http://schemas.microsoft.com/office/drawing/2014/main" id="{13364A91-4F72-934C-A623-789072CA7164}"/>
              </a:ext>
            </a:extLst>
          </p:cNvPr>
          <p:cNvSpPr>
            <a:spLocks noGrp="1"/>
          </p:cNvSpPr>
          <p:nvPr>
            <p:ph type="body" sz="quarter" idx="20" hasCustomPrompt="1"/>
          </p:nvPr>
        </p:nvSpPr>
        <p:spPr>
          <a:xfrm>
            <a:off x="8077200" y="1689100"/>
            <a:ext cx="3505200"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3308350"/>
            <a:ext cx="3505200" cy="2284066"/>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6" name="Text Placeholder 11">
            <a:extLst>
              <a:ext uri="{FF2B5EF4-FFF2-40B4-BE49-F238E27FC236}">
                <a16:creationId xmlns:a16="http://schemas.microsoft.com/office/drawing/2014/main" id="{D6FDC8C4-38C1-2045-9891-B567FA195B98}"/>
              </a:ext>
            </a:extLst>
          </p:cNvPr>
          <p:cNvSpPr>
            <a:spLocks noGrp="1"/>
          </p:cNvSpPr>
          <p:nvPr>
            <p:ph type="body" sz="quarter" idx="17" hasCustomPrompt="1"/>
          </p:nvPr>
        </p:nvSpPr>
        <p:spPr>
          <a:xfrm>
            <a:off x="4343400" y="3308350"/>
            <a:ext cx="3505200" cy="2284066"/>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8" name="Text Placeholder 11">
            <a:extLst>
              <a:ext uri="{FF2B5EF4-FFF2-40B4-BE49-F238E27FC236}">
                <a16:creationId xmlns:a16="http://schemas.microsoft.com/office/drawing/2014/main" id="{43357FC1-0D1B-504E-8038-ACAFF8E6E643}"/>
              </a:ext>
            </a:extLst>
          </p:cNvPr>
          <p:cNvSpPr>
            <a:spLocks noGrp="1"/>
          </p:cNvSpPr>
          <p:nvPr>
            <p:ph type="body" sz="quarter" idx="19" hasCustomPrompt="1"/>
          </p:nvPr>
        </p:nvSpPr>
        <p:spPr>
          <a:xfrm>
            <a:off x="8077200" y="3308350"/>
            <a:ext cx="3505200" cy="2284068"/>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BFF1D26-628A-814E-A81E-9DB5D0810577}"/>
              </a:ext>
            </a:extLst>
          </p:cNvPr>
          <p:cNvSpPr>
            <a:spLocks noGrp="1"/>
          </p:cNvSpPr>
          <p:nvPr>
            <p:ph type="body" sz="quarter" idx="21" hasCustomPrompt="1"/>
          </p:nvPr>
        </p:nvSpPr>
        <p:spPr>
          <a:xfrm>
            <a:off x="609600" y="2635250"/>
            <a:ext cx="35052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0" name="Text Placeholder 11">
            <a:extLst>
              <a:ext uri="{FF2B5EF4-FFF2-40B4-BE49-F238E27FC236}">
                <a16:creationId xmlns:a16="http://schemas.microsoft.com/office/drawing/2014/main" id="{8AAF12B5-A876-9842-8329-CC4F8F5CC6CF}"/>
              </a:ext>
            </a:extLst>
          </p:cNvPr>
          <p:cNvSpPr>
            <a:spLocks noGrp="1"/>
          </p:cNvSpPr>
          <p:nvPr>
            <p:ph type="body" sz="quarter" idx="22" hasCustomPrompt="1"/>
          </p:nvPr>
        </p:nvSpPr>
        <p:spPr>
          <a:xfrm>
            <a:off x="4343400" y="2635250"/>
            <a:ext cx="35052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1" name="Text Placeholder 11">
            <a:extLst>
              <a:ext uri="{FF2B5EF4-FFF2-40B4-BE49-F238E27FC236}">
                <a16:creationId xmlns:a16="http://schemas.microsoft.com/office/drawing/2014/main" id="{5C226138-995D-5646-96BA-BA5FD667138F}"/>
              </a:ext>
            </a:extLst>
          </p:cNvPr>
          <p:cNvSpPr>
            <a:spLocks noGrp="1"/>
          </p:cNvSpPr>
          <p:nvPr>
            <p:ph type="body" sz="quarter" idx="23" hasCustomPrompt="1"/>
          </p:nvPr>
        </p:nvSpPr>
        <p:spPr>
          <a:xfrm>
            <a:off x="8077200" y="2635250"/>
            <a:ext cx="35052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2">
            <a:extLst>
              <a:ext uri="{FF2B5EF4-FFF2-40B4-BE49-F238E27FC236}">
                <a16:creationId xmlns:a16="http://schemas.microsoft.com/office/drawing/2014/main" id="{5DFF950C-D488-4245-A06A-20FCB54C62F3}"/>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501833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Zio 2 - Three Column text">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D77E8CBD-BFB0-7741-BACE-E7E85661E874}"/>
              </a:ext>
            </a:extLst>
          </p:cNvPr>
          <p:cNvSpPr>
            <a:spLocks noGrp="1"/>
          </p:cNvSpPr>
          <p:nvPr>
            <p:ph type="body" sz="quarter" idx="28" hasCustomPrompt="1"/>
          </p:nvPr>
        </p:nvSpPr>
        <p:spPr>
          <a:xfrm>
            <a:off x="1746170" y="1689100"/>
            <a:ext cx="2578100"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19" name="Text Placeholder 7">
            <a:extLst>
              <a:ext uri="{FF2B5EF4-FFF2-40B4-BE49-F238E27FC236}">
                <a16:creationId xmlns:a16="http://schemas.microsoft.com/office/drawing/2014/main" id="{A0EA4CDB-44A1-A24F-9B74-2DB2BC7BF357}"/>
              </a:ext>
            </a:extLst>
          </p:cNvPr>
          <p:cNvSpPr>
            <a:spLocks noGrp="1"/>
          </p:cNvSpPr>
          <p:nvPr>
            <p:ph type="body" sz="quarter" idx="29" hasCustomPrompt="1"/>
          </p:nvPr>
        </p:nvSpPr>
        <p:spPr>
          <a:xfrm>
            <a:off x="4806871" y="1689100"/>
            <a:ext cx="2578100"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20" name="Text Placeholder 7">
            <a:extLst>
              <a:ext uri="{FF2B5EF4-FFF2-40B4-BE49-F238E27FC236}">
                <a16:creationId xmlns:a16="http://schemas.microsoft.com/office/drawing/2014/main" id="{7E998141-686D-194A-88A9-091A26C4FD23}"/>
              </a:ext>
            </a:extLst>
          </p:cNvPr>
          <p:cNvSpPr>
            <a:spLocks noGrp="1"/>
          </p:cNvSpPr>
          <p:nvPr>
            <p:ph type="body" sz="quarter" idx="30" hasCustomPrompt="1"/>
          </p:nvPr>
        </p:nvSpPr>
        <p:spPr>
          <a:xfrm>
            <a:off x="7867571" y="1689100"/>
            <a:ext cx="2578100"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27" name="Text Placeholder 11">
            <a:extLst>
              <a:ext uri="{FF2B5EF4-FFF2-40B4-BE49-F238E27FC236}">
                <a16:creationId xmlns:a16="http://schemas.microsoft.com/office/drawing/2014/main" id="{3A5C12BC-6A53-F94A-BD62-C22ECE3A321C}"/>
              </a:ext>
            </a:extLst>
          </p:cNvPr>
          <p:cNvSpPr>
            <a:spLocks noGrp="1"/>
          </p:cNvSpPr>
          <p:nvPr>
            <p:ph type="body" sz="quarter" idx="22" hasCustomPrompt="1"/>
          </p:nvPr>
        </p:nvSpPr>
        <p:spPr>
          <a:xfrm>
            <a:off x="1746171" y="3295650"/>
            <a:ext cx="2578100" cy="22840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8" name="Text Placeholder 11">
            <a:extLst>
              <a:ext uri="{FF2B5EF4-FFF2-40B4-BE49-F238E27FC236}">
                <a16:creationId xmlns:a16="http://schemas.microsoft.com/office/drawing/2014/main" id="{0282FDCD-0384-7049-8127-EAB140B8AEA4}"/>
              </a:ext>
            </a:extLst>
          </p:cNvPr>
          <p:cNvSpPr>
            <a:spLocks noGrp="1"/>
          </p:cNvSpPr>
          <p:nvPr>
            <p:ph type="body" sz="quarter" idx="23" hasCustomPrompt="1"/>
          </p:nvPr>
        </p:nvSpPr>
        <p:spPr>
          <a:xfrm>
            <a:off x="1746171" y="2622550"/>
            <a:ext cx="2578100"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4806871" y="3295650"/>
            <a:ext cx="2578100" cy="22840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9" name="Text Placeholder 11">
            <a:extLst>
              <a:ext uri="{FF2B5EF4-FFF2-40B4-BE49-F238E27FC236}">
                <a16:creationId xmlns:a16="http://schemas.microsoft.com/office/drawing/2014/main" id="{1BFF1D26-628A-814E-A81E-9DB5D0810577}"/>
              </a:ext>
            </a:extLst>
          </p:cNvPr>
          <p:cNvSpPr>
            <a:spLocks noGrp="1"/>
          </p:cNvSpPr>
          <p:nvPr>
            <p:ph type="body" sz="quarter" idx="21" hasCustomPrompt="1"/>
          </p:nvPr>
        </p:nvSpPr>
        <p:spPr>
          <a:xfrm>
            <a:off x="4806871" y="2622550"/>
            <a:ext cx="2578100"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0" name="Text Placeholder 11">
            <a:extLst>
              <a:ext uri="{FF2B5EF4-FFF2-40B4-BE49-F238E27FC236}">
                <a16:creationId xmlns:a16="http://schemas.microsoft.com/office/drawing/2014/main" id="{0D7BA0DE-7489-284D-89A7-0E30A9FA2DDB}"/>
              </a:ext>
            </a:extLst>
          </p:cNvPr>
          <p:cNvSpPr>
            <a:spLocks noGrp="1"/>
          </p:cNvSpPr>
          <p:nvPr>
            <p:ph type="body" sz="quarter" idx="25" hasCustomPrompt="1"/>
          </p:nvPr>
        </p:nvSpPr>
        <p:spPr>
          <a:xfrm>
            <a:off x="7867571" y="3295650"/>
            <a:ext cx="2578100"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1" name="Text Placeholder 11">
            <a:extLst>
              <a:ext uri="{FF2B5EF4-FFF2-40B4-BE49-F238E27FC236}">
                <a16:creationId xmlns:a16="http://schemas.microsoft.com/office/drawing/2014/main" id="{F607FB3D-9E8F-2543-B332-CE645FCB3D7D}"/>
              </a:ext>
            </a:extLst>
          </p:cNvPr>
          <p:cNvSpPr>
            <a:spLocks noGrp="1"/>
          </p:cNvSpPr>
          <p:nvPr>
            <p:ph type="body" sz="quarter" idx="26" hasCustomPrompt="1"/>
          </p:nvPr>
        </p:nvSpPr>
        <p:spPr>
          <a:xfrm>
            <a:off x="7867571" y="2622550"/>
            <a:ext cx="2578100"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grpSp>
        <p:nvGrpSpPr>
          <p:cNvPr id="2" name="Group 1">
            <a:extLst>
              <a:ext uri="{FF2B5EF4-FFF2-40B4-BE49-F238E27FC236}">
                <a16:creationId xmlns:a16="http://schemas.microsoft.com/office/drawing/2014/main" id="{DB0CD8FF-1E36-3843-87D4-C4A37DF38186}"/>
              </a:ext>
            </a:extLst>
          </p:cNvPr>
          <p:cNvGrpSpPr/>
          <p:nvPr userDrawn="1"/>
        </p:nvGrpSpPr>
        <p:grpSpPr>
          <a:xfrm>
            <a:off x="1584812" y="1841863"/>
            <a:ext cx="6130359" cy="3750554"/>
            <a:chOff x="1584812" y="1689100"/>
            <a:chExt cx="6130359" cy="3903317"/>
          </a:xfrm>
        </p:grpSpPr>
        <p:cxnSp>
          <p:nvCxnSpPr>
            <p:cNvPr id="12" name="Straight Connector 11">
              <a:extLst>
                <a:ext uri="{FF2B5EF4-FFF2-40B4-BE49-F238E27FC236}">
                  <a16:creationId xmlns:a16="http://schemas.microsoft.com/office/drawing/2014/main" id="{352EEF8E-B154-B64F-B442-8C4A1315EDCE}"/>
                </a:ext>
              </a:extLst>
            </p:cNvPr>
            <p:cNvCxnSpPr>
              <a:cxnSpLocks/>
            </p:cNvCxnSpPr>
            <p:nvPr userDrawn="1"/>
          </p:nvCxnSpPr>
          <p:spPr>
            <a:xfrm>
              <a:off x="1584812" y="1689100"/>
              <a:ext cx="0" cy="3903317"/>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B0BBD1-681D-5B4E-BAD3-CF7041239D40}"/>
                </a:ext>
              </a:extLst>
            </p:cNvPr>
            <p:cNvCxnSpPr>
              <a:cxnSpLocks/>
            </p:cNvCxnSpPr>
            <p:nvPr userDrawn="1"/>
          </p:nvCxnSpPr>
          <p:spPr>
            <a:xfrm>
              <a:off x="4654471" y="1689100"/>
              <a:ext cx="0" cy="3903317"/>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01C6B0-2658-444C-986E-B7833CE1B665}"/>
                </a:ext>
              </a:extLst>
            </p:cNvPr>
            <p:cNvCxnSpPr>
              <a:cxnSpLocks/>
            </p:cNvCxnSpPr>
            <p:nvPr userDrawn="1"/>
          </p:nvCxnSpPr>
          <p:spPr>
            <a:xfrm>
              <a:off x="7715171" y="1689100"/>
              <a:ext cx="0" cy="3903317"/>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22E23B6C-C6C2-BC44-BE8D-3CA08D71BDB1}"/>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3592745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io 2 - Four Column Center Tex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0" name="Text Placeholder 11">
            <a:extLst>
              <a:ext uri="{FF2B5EF4-FFF2-40B4-BE49-F238E27FC236}">
                <a16:creationId xmlns:a16="http://schemas.microsoft.com/office/drawing/2014/main" id="{7AC2615B-4745-A444-81E4-DE1B75E244F5}"/>
              </a:ext>
            </a:extLst>
          </p:cNvPr>
          <p:cNvSpPr>
            <a:spLocks noGrp="1"/>
          </p:cNvSpPr>
          <p:nvPr>
            <p:ph type="body" sz="quarter" idx="17" hasCustomPrompt="1"/>
          </p:nvPr>
        </p:nvSpPr>
        <p:spPr>
          <a:xfrm>
            <a:off x="34163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1" name="Text Placeholder 7">
            <a:extLst>
              <a:ext uri="{FF2B5EF4-FFF2-40B4-BE49-F238E27FC236}">
                <a16:creationId xmlns:a16="http://schemas.microsoft.com/office/drawing/2014/main" id="{D328A041-E9A9-4E49-B571-E2773933EC0B}"/>
              </a:ext>
            </a:extLst>
          </p:cNvPr>
          <p:cNvSpPr>
            <a:spLocks noGrp="1"/>
          </p:cNvSpPr>
          <p:nvPr>
            <p:ph type="body" sz="quarter" idx="18" hasCustomPrompt="1"/>
          </p:nvPr>
        </p:nvSpPr>
        <p:spPr>
          <a:xfrm>
            <a:off x="34163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2" name="Text Placeholder 11">
            <a:extLst>
              <a:ext uri="{FF2B5EF4-FFF2-40B4-BE49-F238E27FC236}">
                <a16:creationId xmlns:a16="http://schemas.microsoft.com/office/drawing/2014/main" id="{86F358B0-E12B-CF4D-94A0-179914D5717A}"/>
              </a:ext>
            </a:extLst>
          </p:cNvPr>
          <p:cNvSpPr>
            <a:spLocks noGrp="1"/>
          </p:cNvSpPr>
          <p:nvPr>
            <p:ph type="body" sz="quarter" idx="19" hasCustomPrompt="1"/>
          </p:nvPr>
        </p:nvSpPr>
        <p:spPr>
          <a:xfrm>
            <a:off x="62230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3" name="Text Placeholder 7">
            <a:extLst>
              <a:ext uri="{FF2B5EF4-FFF2-40B4-BE49-F238E27FC236}">
                <a16:creationId xmlns:a16="http://schemas.microsoft.com/office/drawing/2014/main" id="{68256DB5-9802-DE4C-87C0-5C2678F3A2E0}"/>
              </a:ext>
            </a:extLst>
          </p:cNvPr>
          <p:cNvSpPr>
            <a:spLocks noGrp="1"/>
          </p:cNvSpPr>
          <p:nvPr>
            <p:ph type="body" sz="quarter" idx="20" hasCustomPrompt="1"/>
          </p:nvPr>
        </p:nvSpPr>
        <p:spPr>
          <a:xfrm>
            <a:off x="62230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0" name="Text Placeholder 11">
            <a:extLst>
              <a:ext uri="{FF2B5EF4-FFF2-40B4-BE49-F238E27FC236}">
                <a16:creationId xmlns:a16="http://schemas.microsoft.com/office/drawing/2014/main" id="{072A65D8-D7FE-4044-9C14-82B4720A1945}"/>
              </a:ext>
            </a:extLst>
          </p:cNvPr>
          <p:cNvSpPr>
            <a:spLocks noGrp="1"/>
          </p:cNvSpPr>
          <p:nvPr>
            <p:ph type="body" sz="quarter" idx="21" hasCustomPrompt="1"/>
          </p:nvPr>
        </p:nvSpPr>
        <p:spPr>
          <a:xfrm>
            <a:off x="90297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1" name="Text Placeholder 7">
            <a:extLst>
              <a:ext uri="{FF2B5EF4-FFF2-40B4-BE49-F238E27FC236}">
                <a16:creationId xmlns:a16="http://schemas.microsoft.com/office/drawing/2014/main" id="{2ADD972C-7B2D-0C40-A6CC-38972DF144FD}"/>
              </a:ext>
            </a:extLst>
          </p:cNvPr>
          <p:cNvSpPr>
            <a:spLocks noGrp="1"/>
          </p:cNvSpPr>
          <p:nvPr>
            <p:ph type="body" sz="quarter" idx="22" hasCustomPrompt="1"/>
          </p:nvPr>
        </p:nvSpPr>
        <p:spPr>
          <a:xfrm>
            <a:off x="90297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6" name="Text Placeholder 2">
            <a:extLst>
              <a:ext uri="{FF2B5EF4-FFF2-40B4-BE49-F238E27FC236}">
                <a16:creationId xmlns:a16="http://schemas.microsoft.com/office/drawing/2014/main" id="{3A69F372-2B98-194C-968B-7B3D1EB44470}"/>
              </a:ext>
            </a:extLst>
          </p:cNvPr>
          <p:cNvSpPr>
            <a:spLocks noGrp="1"/>
          </p:cNvSpPr>
          <p:nvPr>
            <p:ph type="body" idx="23"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1713128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8" name="Picture 7"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1"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2810755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io 2 - Four Column Content">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F45F1A54-A1DB-134A-AAE0-B17D22E966E8}"/>
              </a:ext>
            </a:extLst>
          </p:cNvPr>
          <p:cNvSpPr>
            <a:spLocks noGrp="1"/>
          </p:cNvSpPr>
          <p:nvPr>
            <p:ph type="body" sz="quarter" idx="34" hasCustomPrompt="1"/>
          </p:nvPr>
        </p:nvSpPr>
        <p:spPr>
          <a:xfrm>
            <a:off x="9026844"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9" name="Text Placeholder 11">
            <a:extLst>
              <a:ext uri="{FF2B5EF4-FFF2-40B4-BE49-F238E27FC236}">
                <a16:creationId xmlns:a16="http://schemas.microsoft.com/office/drawing/2014/main" id="{1BFF1D26-628A-814E-A81E-9DB5D0810577}"/>
              </a:ext>
            </a:extLst>
          </p:cNvPr>
          <p:cNvSpPr>
            <a:spLocks noGrp="1"/>
          </p:cNvSpPr>
          <p:nvPr>
            <p:ph type="body" sz="quarter" idx="21" hasCustomPrompt="1"/>
          </p:nvPr>
        </p:nvSpPr>
        <p:spPr>
          <a:xfrm>
            <a:off x="609600" y="2635250"/>
            <a:ext cx="2552700" cy="66040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15" name="Text Placeholder 11">
            <a:extLst>
              <a:ext uri="{FF2B5EF4-FFF2-40B4-BE49-F238E27FC236}">
                <a16:creationId xmlns:a16="http://schemas.microsoft.com/office/drawing/2014/main" id="{8659C857-A13F-AF47-97A0-2C44B6992944}"/>
              </a:ext>
            </a:extLst>
          </p:cNvPr>
          <p:cNvSpPr>
            <a:spLocks noGrp="1"/>
          </p:cNvSpPr>
          <p:nvPr>
            <p:ph type="body" sz="quarter" idx="22" hasCustomPrompt="1"/>
          </p:nvPr>
        </p:nvSpPr>
        <p:spPr>
          <a:xfrm>
            <a:off x="3416353"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11">
            <a:extLst>
              <a:ext uri="{FF2B5EF4-FFF2-40B4-BE49-F238E27FC236}">
                <a16:creationId xmlns:a16="http://schemas.microsoft.com/office/drawing/2014/main" id="{8BDC0F18-F035-F040-8BD1-4FABA820D1AB}"/>
              </a:ext>
            </a:extLst>
          </p:cNvPr>
          <p:cNvSpPr>
            <a:spLocks noGrp="1"/>
          </p:cNvSpPr>
          <p:nvPr>
            <p:ph type="body" sz="quarter" idx="23" hasCustomPrompt="1"/>
          </p:nvPr>
        </p:nvSpPr>
        <p:spPr>
          <a:xfrm>
            <a:off x="3416194" y="2575923"/>
            <a:ext cx="2552700" cy="71972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2" name="Text Placeholder 11">
            <a:extLst>
              <a:ext uri="{FF2B5EF4-FFF2-40B4-BE49-F238E27FC236}">
                <a16:creationId xmlns:a16="http://schemas.microsoft.com/office/drawing/2014/main" id="{A573EEE9-086A-7A4F-9090-44073F97AAFB}"/>
              </a:ext>
            </a:extLst>
          </p:cNvPr>
          <p:cNvSpPr>
            <a:spLocks noGrp="1"/>
          </p:cNvSpPr>
          <p:nvPr>
            <p:ph type="body" sz="quarter" idx="25" hasCustomPrompt="1"/>
          </p:nvPr>
        </p:nvSpPr>
        <p:spPr>
          <a:xfrm>
            <a:off x="6223106"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3" name="Text Placeholder 11">
            <a:extLst>
              <a:ext uri="{FF2B5EF4-FFF2-40B4-BE49-F238E27FC236}">
                <a16:creationId xmlns:a16="http://schemas.microsoft.com/office/drawing/2014/main" id="{B7E0DABD-B299-5E4C-B4BD-22806C3C00B7}"/>
              </a:ext>
            </a:extLst>
          </p:cNvPr>
          <p:cNvSpPr>
            <a:spLocks noGrp="1"/>
          </p:cNvSpPr>
          <p:nvPr>
            <p:ph type="body" sz="quarter" idx="26" hasCustomPrompt="1"/>
          </p:nvPr>
        </p:nvSpPr>
        <p:spPr>
          <a:xfrm>
            <a:off x="6222947" y="2575923"/>
            <a:ext cx="2552700" cy="71972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5" name="Text Placeholder 11">
            <a:extLst>
              <a:ext uri="{FF2B5EF4-FFF2-40B4-BE49-F238E27FC236}">
                <a16:creationId xmlns:a16="http://schemas.microsoft.com/office/drawing/2014/main" id="{1022B734-CDE6-A847-9604-521CDC71C92F}"/>
              </a:ext>
            </a:extLst>
          </p:cNvPr>
          <p:cNvSpPr>
            <a:spLocks noGrp="1"/>
          </p:cNvSpPr>
          <p:nvPr>
            <p:ph type="body" sz="quarter" idx="28" hasCustomPrompt="1"/>
          </p:nvPr>
        </p:nvSpPr>
        <p:spPr>
          <a:xfrm>
            <a:off x="9029859" y="3308350"/>
            <a:ext cx="2552700" cy="228406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6" name="Text Placeholder 11">
            <a:extLst>
              <a:ext uri="{FF2B5EF4-FFF2-40B4-BE49-F238E27FC236}">
                <a16:creationId xmlns:a16="http://schemas.microsoft.com/office/drawing/2014/main" id="{46D63414-0363-A540-88CC-00EDCC701648}"/>
              </a:ext>
            </a:extLst>
          </p:cNvPr>
          <p:cNvSpPr>
            <a:spLocks noGrp="1"/>
          </p:cNvSpPr>
          <p:nvPr>
            <p:ph type="body" sz="quarter" idx="29" hasCustomPrompt="1"/>
          </p:nvPr>
        </p:nvSpPr>
        <p:spPr>
          <a:xfrm>
            <a:off x="9029700" y="2575923"/>
            <a:ext cx="2552700" cy="719727"/>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6" name="Text Placeholder 2">
            <a:extLst>
              <a:ext uri="{FF2B5EF4-FFF2-40B4-BE49-F238E27FC236}">
                <a16:creationId xmlns:a16="http://schemas.microsoft.com/office/drawing/2014/main" id="{00297F13-38BD-E946-B74D-53E26AAD78A3}"/>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18" name="Text Placeholder 7">
            <a:extLst>
              <a:ext uri="{FF2B5EF4-FFF2-40B4-BE49-F238E27FC236}">
                <a16:creationId xmlns:a16="http://schemas.microsoft.com/office/drawing/2014/main" id="{556A40F9-DEB9-454E-B2D7-A16A306AA051}"/>
              </a:ext>
            </a:extLst>
          </p:cNvPr>
          <p:cNvSpPr>
            <a:spLocks noGrp="1"/>
          </p:cNvSpPr>
          <p:nvPr>
            <p:ph type="body" sz="quarter" idx="31" hasCustomPrompt="1"/>
          </p:nvPr>
        </p:nvSpPr>
        <p:spPr>
          <a:xfrm>
            <a:off x="609600"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0" name="Text Placeholder 7">
            <a:extLst>
              <a:ext uri="{FF2B5EF4-FFF2-40B4-BE49-F238E27FC236}">
                <a16:creationId xmlns:a16="http://schemas.microsoft.com/office/drawing/2014/main" id="{E329D906-EC17-6C48-BD9A-BF6C08BBEB29}"/>
              </a:ext>
            </a:extLst>
          </p:cNvPr>
          <p:cNvSpPr>
            <a:spLocks noGrp="1"/>
          </p:cNvSpPr>
          <p:nvPr>
            <p:ph type="body" sz="quarter" idx="32" hasCustomPrompt="1"/>
          </p:nvPr>
        </p:nvSpPr>
        <p:spPr>
          <a:xfrm>
            <a:off x="3416194"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1" name="Text Placeholder 7">
            <a:extLst>
              <a:ext uri="{FF2B5EF4-FFF2-40B4-BE49-F238E27FC236}">
                <a16:creationId xmlns:a16="http://schemas.microsoft.com/office/drawing/2014/main" id="{268AB03D-C1F6-DF4D-A3C4-959F451E1009}"/>
              </a:ext>
            </a:extLst>
          </p:cNvPr>
          <p:cNvSpPr>
            <a:spLocks noGrp="1"/>
          </p:cNvSpPr>
          <p:nvPr>
            <p:ph type="body" sz="quarter" idx="33" hasCustomPrompt="1"/>
          </p:nvPr>
        </p:nvSpPr>
        <p:spPr>
          <a:xfrm>
            <a:off x="6222788" y="1689100"/>
            <a:ext cx="2552541" cy="766718"/>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Tree>
    <p:extLst>
      <p:ext uri="{BB962C8B-B14F-4D97-AF65-F5344CB8AC3E}">
        <p14:creationId xmlns:p14="http://schemas.microsoft.com/office/powerpoint/2010/main" val="2723173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Zio 2 - Four Column text">
    <p:spTree>
      <p:nvGrpSpPr>
        <p:cNvPr id="1" name=""/>
        <p:cNvGrpSpPr/>
        <p:nvPr/>
      </p:nvGrpSpPr>
      <p:grpSpPr>
        <a:xfrm>
          <a:off x="0" y="0"/>
          <a:ext cx="0" cy="0"/>
          <a:chOff x="0" y="0"/>
          <a:chExt cx="0" cy="0"/>
        </a:xfrm>
      </p:grpSpPr>
      <p:sp>
        <p:nvSpPr>
          <p:cNvPr id="40" name="Text Placeholder 7">
            <a:extLst>
              <a:ext uri="{FF2B5EF4-FFF2-40B4-BE49-F238E27FC236}">
                <a16:creationId xmlns:a16="http://schemas.microsoft.com/office/drawing/2014/main" id="{CC1D6F68-95DF-D548-BE20-E9CA48346A41}"/>
              </a:ext>
            </a:extLst>
          </p:cNvPr>
          <p:cNvSpPr>
            <a:spLocks noGrp="1"/>
          </p:cNvSpPr>
          <p:nvPr>
            <p:ph type="body" sz="quarter" idx="37" hasCustomPrompt="1"/>
          </p:nvPr>
        </p:nvSpPr>
        <p:spPr>
          <a:xfrm>
            <a:off x="893706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27" name="Text Placeholder 11">
            <a:extLst>
              <a:ext uri="{FF2B5EF4-FFF2-40B4-BE49-F238E27FC236}">
                <a16:creationId xmlns:a16="http://schemas.microsoft.com/office/drawing/2014/main" id="{3A5C12BC-6A53-F94A-BD62-C22ECE3A321C}"/>
              </a:ext>
            </a:extLst>
          </p:cNvPr>
          <p:cNvSpPr>
            <a:spLocks noGrp="1"/>
          </p:cNvSpPr>
          <p:nvPr>
            <p:ph type="body" sz="quarter" idx="22" hasCustomPrompt="1"/>
          </p:nvPr>
        </p:nvSpPr>
        <p:spPr>
          <a:xfrm>
            <a:off x="1187371"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8" name="Text Placeholder 11">
            <a:extLst>
              <a:ext uri="{FF2B5EF4-FFF2-40B4-BE49-F238E27FC236}">
                <a16:creationId xmlns:a16="http://schemas.microsoft.com/office/drawing/2014/main" id="{0282FDCD-0384-7049-8127-EAB140B8AEA4}"/>
              </a:ext>
            </a:extLst>
          </p:cNvPr>
          <p:cNvSpPr>
            <a:spLocks noGrp="1"/>
          </p:cNvSpPr>
          <p:nvPr>
            <p:ph type="body" sz="quarter" idx="23" hasCustomPrompt="1"/>
          </p:nvPr>
        </p:nvSpPr>
        <p:spPr>
          <a:xfrm>
            <a:off x="1187371"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8" name="Title 1">
            <a:extLst>
              <a:ext uri="{FF2B5EF4-FFF2-40B4-BE49-F238E27FC236}">
                <a16:creationId xmlns:a16="http://schemas.microsoft.com/office/drawing/2014/main" id="{6D1A9C2A-0FAA-5742-AFCE-DCFDAB4900D6}"/>
              </a:ext>
            </a:extLst>
          </p:cNvPr>
          <p:cNvSpPr>
            <a:spLocks noGrp="1"/>
          </p:cNvSpPr>
          <p:nvPr>
            <p:ph type="title"/>
          </p:nvPr>
        </p:nvSpPr>
        <p:spPr>
          <a:xfrm>
            <a:off x="609441" y="609600"/>
            <a:ext cx="10972961" cy="876300"/>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55977B60-F407-5745-9997-C05992C15024}"/>
              </a:ext>
            </a:extLst>
          </p:cNvPr>
          <p:cNvSpPr>
            <a:spLocks noGrp="1"/>
          </p:cNvSpPr>
          <p:nvPr>
            <p:ph type="body" sz="quarter" idx="25" hasCustomPrompt="1"/>
          </p:nvPr>
        </p:nvSpPr>
        <p:spPr>
          <a:xfrm>
            <a:off x="3770602"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0" name="Text Placeholder 11">
            <a:extLst>
              <a:ext uri="{FF2B5EF4-FFF2-40B4-BE49-F238E27FC236}">
                <a16:creationId xmlns:a16="http://schemas.microsoft.com/office/drawing/2014/main" id="{1362B0B8-2428-9F44-9214-81260E456304}"/>
              </a:ext>
            </a:extLst>
          </p:cNvPr>
          <p:cNvSpPr>
            <a:spLocks noGrp="1"/>
          </p:cNvSpPr>
          <p:nvPr>
            <p:ph type="body" sz="quarter" idx="26" hasCustomPrompt="1"/>
          </p:nvPr>
        </p:nvSpPr>
        <p:spPr>
          <a:xfrm>
            <a:off x="3770602"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3" name="Text Placeholder 11">
            <a:extLst>
              <a:ext uri="{FF2B5EF4-FFF2-40B4-BE49-F238E27FC236}">
                <a16:creationId xmlns:a16="http://schemas.microsoft.com/office/drawing/2014/main" id="{A5649484-A32E-6543-A276-F53CC934F1F9}"/>
              </a:ext>
            </a:extLst>
          </p:cNvPr>
          <p:cNvSpPr>
            <a:spLocks noGrp="1"/>
          </p:cNvSpPr>
          <p:nvPr>
            <p:ph type="body" sz="quarter" idx="28" hasCustomPrompt="1"/>
          </p:nvPr>
        </p:nvSpPr>
        <p:spPr>
          <a:xfrm>
            <a:off x="6353833"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4" name="Text Placeholder 11">
            <a:extLst>
              <a:ext uri="{FF2B5EF4-FFF2-40B4-BE49-F238E27FC236}">
                <a16:creationId xmlns:a16="http://schemas.microsoft.com/office/drawing/2014/main" id="{3CF90309-CA32-7C4A-A39E-4EFC1015FDB2}"/>
              </a:ext>
            </a:extLst>
          </p:cNvPr>
          <p:cNvSpPr>
            <a:spLocks noGrp="1"/>
          </p:cNvSpPr>
          <p:nvPr>
            <p:ph type="body" sz="quarter" idx="29" hasCustomPrompt="1"/>
          </p:nvPr>
        </p:nvSpPr>
        <p:spPr>
          <a:xfrm>
            <a:off x="6353833"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3" name="Text Placeholder 11">
            <a:extLst>
              <a:ext uri="{FF2B5EF4-FFF2-40B4-BE49-F238E27FC236}">
                <a16:creationId xmlns:a16="http://schemas.microsoft.com/office/drawing/2014/main" id="{A3D078A9-8AB2-0648-93B7-D1CEFB8F6A2B}"/>
              </a:ext>
            </a:extLst>
          </p:cNvPr>
          <p:cNvSpPr>
            <a:spLocks noGrp="1"/>
          </p:cNvSpPr>
          <p:nvPr>
            <p:ph type="body" sz="quarter" idx="31" hasCustomPrompt="1"/>
          </p:nvPr>
        </p:nvSpPr>
        <p:spPr>
          <a:xfrm>
            <a:off x="8937064" y="3295650"/>
            <a:ext cx="2228924" cy="2296767"/>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34" name="Text Placeholder 11">
            <a:extLst>
              <a:ext uri="{FF2B5EF4-FFF2-40B4-BE49-F238E27FC236}">
                <a16:creationId xmlns:a16="http://schemas.microsoft.com/office/drawing/2014/main" id="{41A16194-9D5D-8C4B-98C0-37BF478E547D}"/>
              </a:ext>
            </a:extLst>
          </p:cNvPr>
          <p:cNvSpPr>
            <a:spLocks noGrp="1"/>
          </p:cNvSpPr>
          <p:nvPr>
            <p:ph type="body" sz="quarter" idx="32" hasCustomPrompt="1"/>
          </p:nvPr>
        </p:nvSpPr>
        <p:spPr>
          <a:xfrm>
            <a:off x="8937064" y="2622550"/>
            <a:ext cx="2228924" cy="660400"/>
          </a:xfrm>
          <a:prstGeom prst="rect">
            <a:avLst/>
          </a:prstGeom>
        </p:spPr>
        <p:txBody>
          <a:bodyPr lIns="0" tIns="91440" rIns="274320">
            <a:noAutofit/>
          </a:bodyPr>
          <a:lstStyle>
            <a:lvl1pPr marL="0" indent="0" algn="l" defTabSz="182880">
              <a:lnSpc>
                <a:spcPct val="110000"/>
              </a:lnSpc>
              <a:spcBef>
                <a:spcPts val="0"/>
              </a:spcBef>
              <a:spcAft>
                <a:spcPts val="1000"/>
              </a:spcAft>
              <a:buSzPct val="75000"/>
              <a:buFont typeface="Arial" panose="020B0604020202020204" pitchFamily="34" charset="0"/>
              <a:buNone/>
              <a:tabLst/>
              <a:defRPr sz="1400" cap="all" spc="100" baseline="0">
                <a:solidFill>
                  <a:schemeClr val="tx1"/>
                </a:solidFill>
                <a:latin typeface="+mj-lt"/>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grpSp>
        <p:nvGrpSpPr>
          <p:cNvPr id="2" name="Group 1">
            <a:extLst>
              <a:ext uri="{FF2B5EF4-FFF2-40B4-BE49-F238E27FC236}">
                <a16:creationId xmlns:a16="http://schemas.microsoft.com/office/drawing/2014/main" id="{4C41E95C-D6A5-E449-A1BE-37D7ACE943B6}"/>
              </a:ext>
            </a:extLst>
          </p:cNvPr>
          <p:cNvGrpSpPr/>
          <p:nvPr userDrawn="1"/>
        </p:nvGrpSpPr>
        <p:grpSpPr>
          <a:xfrm>
            <a:off x="1026012" y="1841863"/>
            <a:ext cx="7749693" cy="3750554"/>
            <a:chOff x="1026012" y="1689100"/>
            <a:chExt cx="7749693" cy="4254500"/>
          </a:xfrm>
        </p:grpSpPr>
        <p:cxnSp>
          <p:nvCxnSpPr>
            <p:cNvPr id="12" name="Straight Connector 11">
              <a:extLst>
                <a:ext uri="{FF2B5EF4-FFF2-40B4-BE49-F238E27FC236}">
                  <a16:creationId xmlns:a16="http://schemas.microsoft.com/office/drawing/2014/main" id="{352EEF8E-B154-B64F-B442-8C4A1315EDCE}"/>
                </a:ext>
              </a:extLst>
            </p:cNvPr>
            <p:cNvCxnSpPr>
              <a:cxnSpLocks/>
            </p:cNvCxnSpPr>
            <p:nvPr userDrawn="1"/>
          </p:nvCxnSpPr>
          <p:spPr>
            <a:xfrm>
              <a:off x="1026012"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C3898BD-0DFE-F24F-BC25-4E9D8C415EFD}"/>
                </a:ext>
              </a:extLst>
            </p:cNvPr>
            <p:cNvCxnSpPr>
              <a:cxnSpLocks/>
            </p:cNvCxnSpPr>
            <p:nvPr userDrawn="1"/>
          </p:nvCxnSpPr>
          <p:spPr>
            <a:xfrm>
              <a:off x="3609243"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94181D-37A3-B74A-8470-34DC464D96A5}"/>
                </a:ext>
              </a:extLst>
            </p:cNvPr>
            <p:cNvCxnSpPr>
              <a:cxnSpLocks/>
            </p:cNvCxnSpPr>
            <p:nvPr userDrawn="1"/>
          </p:nvCxnSpPr>
          <p:spPr>
            <a:xfrm>
              <a:off x="6192474"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F6A4DBE-2F2E-CA44-92FE-B2B2FB2D9FA6}"/>
                </a:ext>
              </a:extLst>
            </p:cNvPr>
            <p:cNvCxnSpPr>
              <a:cxnSpLocks/>
            </p:cNvCxnSpPr>
            <p:nvPr userDrawn="1"/>
          </p:nvCxnSpPr>
          <p:spPr>
            <a:xfrm>
              <a:off x="8775705" y="1689100"/>
              <a:ext cx="0" cy="425450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grpSp>
      <p:sp>
        <p:nvSpPr>
          <p:cNvPr id="30" name="Text Placeholder 2">
            <a:extLst>
              <a:ext uri="{FF2B5EF4-FFF2-40B4-BE49-F238E27FC236}">
                <a16:creationId xmlns:a16="http://schemas.microsoft.com/office/drawing/2014/main" id="{DE2BB068-A2E6-7F40-8D88-06DAD4E872EB}"/>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31" name="Text Placeholder 7">
            <a:extLst>
              <a:ext uri="{FF2B5EF4-FFF2-40B4-BE49-F238E27FC236}">
                <a16:creationId xmlns:a16="http://schemas.microsoft.com/office/drawing/2014/main" id="{E326BB38-14F0-7842-996A-46846DDAF888}"/>
              </a:ext>
            </a:extLst>
          </p:cNvPr>
          <p:cNvSpPr>
            <a:spLocks noGrp="1"/>
          </p:cNvSpPr>
          <p:nvPr>
            <p:ph type="body" sz="quarter" idx="34" hasCustomPrompt="1"/>
          </p:nvPr>
        </p:nvSpPr>
        <p:spPr>
          <a:xfrm>
            <a:off x="118737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36" name="Text Placeholder 7">
            <a:extLst>
              <a:ext uri="{FF2B5EF4-FFF2-40B4-BE49-F238E27FC236}">
                <a16:creationId xmlns:a16="http://schemas.microsoft.com/office/drawing/2014/main" id="{E576C472-445B-474E-A02C-A48444772E9D}"/>
              </a:ext>
            </a:extLst>
          </p:cNvPr>
          <p:cNvSpPr>
            <a:spLocks noGrp="1"/>
          </p:cNvSpPr>
          <p:nvPr>
            <p:ph type="body" sz="quarter" idx="35" hasCustomPrompt="1"/>
          </p:nvPr>
        </p:nvSpPr>
        <p:spPr>
          <a:xfrm>
            <a:off x="377060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
        <p:nvSpPr>
          <p:cNvPr id="39" name="Text Placeholder 7">
            <a:extLst>
              <a:ext uri="{FF2B5EF4-FFF2-40B4-BE49-F238E27FC236}">
                <a16:creationId xmlns:a16="http://schemas.microsoft.com/office/drawing/2014/main" id="{804AF0B4-3ACF-E943-AEE1-FBF0AB540D7D}"/>
              </a:ext>
            </a:extLst>
          </p:cNvPr>
          <p:cNvSpPr>
            <a:spLocks noGrp="1"/>
          </p:cNvSpPr>
          <p:nvPr>
            <p:ph type="body" sz="quarter" idx="36" hasCustomPrompt="1"/>
          </p:nvPr>
        </p:nvSpPr>
        <p:spPr>
          <a:xfrm>
            <a:off x="6353832" y="1689100"/>
            <a:ext cx="2228924" cy="779780"/>
          </a:xfrm>
          <a:prstGeom prst="rect">
            <a:avLst/>
          </a:prstGeom>
        </p:spPr>
        <p:txBody>
          <a:bodyPr bIns="0" anchor="t" anchorCtr="0"/>
          <a:lstStyle>
            <a:lvl1pPr algn="l">
              <a:lnSpc>
                <a:spcPct val="100000"/>
              </a:lnSpc>
              <a:spcBef>
                <a:spcPts val="0"/>
              </a:spcBef>
              <a:defRPr sz="4400" spc="0">
                <a:solidFill>
                  <a:schemeClr val="tx2"/>
                </a:solidFill>
              </a:defRPr>
            </a:lvl1pPr>
          </a:lstStyle>
          <a:p>
            <a:pPr lvl="0"/>
            <a:r>
              <a:rPr lang="en-US"/>
              <a:t>#</a:t>
            </a:r>
          </a:p>
        </p:txBody>
      </p:sp>
    </p:spTree>
    <p:extLst>
      <p:ext uri="{BB962C8B-B14F-4D97-AF65-F5344CB8AC3E}">
        <p14:creationId xmlns:p14="http://schemas.microsoft.com/office/powerpoint/2010/main" val="40025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io 2 - Additional_Resource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B9032E-78BA-844B-AD75-20AFED7025D3}"/>
              </a:ext>
            </a:extLst>
          </p:cNvPr>
          <p:cNvCxnSpPr/>
          <p:nvPr userDrawn="1"/>
        </p:nvCxnSpPr>
        <p:spPr bwMode="auto">
          <a:xfrm>
            <a:off x="613674" y="2422525"/>
            <a:ext cx="10972059" cy="0"/>
          </a:xfrm>
          <a:prstGeom prst="line">
            <a:avLst/>
          </a:prstGeom>
          <a:noFill/>
          <a:ln w="6350" cap="flat" cmpd="sng" algn="ctr">
            <a:solidFill>
              <a:schemeClr val="accent3"/>
            </a:solidFill>
            <a:prstDash val="solid"/>
            <a:round/>
            <a:headEnd type="none" w="med" len="med"/>
            <a:tailEnd type="none" w="med" len="med"/>
          </a:ln>
          <a:effectLst/>
        </p:spPr>
      </p:cxnSp>
      <p:grpSp>
        <p:nvGrpSpPr>
          <p:cNvPr id="2" name="Group 1">
            <a:extLst>
              <a:ext uri="{FF2B5EF4-FFF2-40B4-BE49-F238E27FC236}">
                <a16:creationId xmlns:a16="http://schemas.microsoft.com/office/drawing/2014/main" id="{1C1724E2-5D3A-D54A-B5CE-9D9704CEE1A0}"/>
              </a:ext>
            </a:extLst>
          </p:cNvPr>
          <p:cNvGrpSpPr/>
          <p:nvPr userDrawn="1"/>
        </p:nvGrpSpPr>
        <p:grpSpPr>
          <a:xfrm>
            <a:off x="4098835" y="1455738"/>
            <a:ext cx="3976017" cy="4136674"/>
            <a:chOff x="4098835" y="1455737"/>
            <a:chExt cx="3976017" cy="4411663"/>
          </a:xfrm>
        </p:grpSpPr>
        <p:cxnSp>
          <p:nvCxnSpPr>
            <p:cNvPr id="4" name="Straight Connector 9">
              <a:extLst>
                <a:ext uri="{FF2B5EF4-FFF2-40B4-BE49-F238E27FC236}">
                  <a16:creationId xmlns:a16="http://schemas.microsoft.com/office/drawing/2014/main" id="{5EF8CDAC-3105-E64A-9D77-683C7D3BE13A}"/>
                </a:ext>
              </a:extLst>
            </p:cNvPr>
            <p:cNvCxnSpPr>
              <a:cxnSpLocks noChangeShapeType="1"/>
            </p:cNvCxnSpPr>
            <p:nvPr userDrawn="1"/>
          </p:nvCxnSpPr>
          <p:spPr bwMode="auto">
            <a:xfrm>
              <a:off x="4098835" y="1455737"/>
              <a:ext cx="0" cy="4411663"/>
            </a:xfrm>
            <a:prstGeom prst="line">
              <a:avLst/>
            </a:prstGeom>
            <a:noFill/>
            <a:ln w="127">
              <a:solidFill>
                <a:schemeClr val="accent3"/>
              </a:solidFill>
              <a:round/>
              <a:headEnd/>
              <a:tailEnd/>
            </a:ln>
            <a:extLst>
              <a:ext uri="{909E8E84-426E-40dd-AFC4-6F175D3DCCD1}">
                <a14:hiddenFill xmlns="" xmlns:a14="http://schemas.microsoft.com/office/drawing/2010/main">
                  <a:noFill/>
                </a14:hiddenFill>
              </a:ext>
            </a:extLst>
          </p:spPr>
        </p:cxnSp>
        <p:cxnSp>
          <p:nvCxnSpPr>
            <p:cNvPr id="5" name="Straight Connector 10">
              <a:extLst>
                <a:ext uri="{FF2B5EF4-FFF2-40B4-BE49-F238E27FC236}">
                  <a16:creationId xmlns:a16="http://schemas.microsoft.com/office/drawing/2014/main" id="{5E9B8CDA-F76A-CB45-A18F-F8E35D9054AC}"/>
                </a:ext>
              </a:extLst>
            </p:cNvPr>
            <p:cNvCxnSpPr>
              <a:cxnSpLocks noChangeShapeType="1"/>
            </p:cNvCxnSpPr>
            <p:nvPr userDrawn="1"/>
          </p:nvCxnSpPr>
          <p:spPr bwMode="auto">
            <a:xfrm>
              <a:off x="8074852" y="1455737"/>
              <a:ext cx="0" cy="4411663"/>
            </a:xfrm>
            <a:prstGeom prst="line">
              <a:avLst/>
            </a:prstGeom>
            <a:noFill/>
            <a:ln w="127">
              <a:solidFill>
                <a:schemeClr val="accent3"/>
              </a:solidFill>
              <a:round/>
              <a:headEnd/>
              <a:tailEnd/>
            </a:ln>
            <a:extLst>
              <a:ext uri="{909E8E84-426E-40dd-AFC4-6F175D3DCCD1}">
                <a14:hiddenFill xmlns="" xmlns:a14="http://schemas.microsoft.com/office/drawing/2010/main">
                  <a:noFill/>
                </a14:hiddenFill>
              </a:ext>
            </a:extLst>
          </p:spPr>
        </p:cxnSp>
      </p:grpSp>
      <p:sp>
        <p:nvSpPr>
          <p:cNvPr id="6" name="Title 1">
            <a:extLst>
              <a:ext uri="{FF2B5EF4-FFF2-40B4-BE49-F238E27FC236}">
                <a16:creationId xmlns:a16="http://schemas.microsoft.com/office/drawing/2014/main" id="{5178B30C-C0C9-4B44-8CF9-7FE1517F53CC}"/>
              </a:ext>
            </a:extLst>
          </p:cNvPr>
          <p:cNvSpPr>
            <a:spLocks noGrp="1"/>
          </p:cNvSpPr>
          <p:nvPr>
            <p:ph type="title"/>
          </p:nvPr>
        </p:nvSpPr>
        <p:spPr>
          <a:xfrm>
            <a:off x="598863" y="609600"/>
            <a:ext cx="10969943" cy="846137"/>
          </a:xfrm>
          <a:prstGeom prst="rect">
            <a:avLst/>
          </a:prstGeom>
        </p:spPr>
        <p:txBody>
          <a:bodyPr lIns="0" rIns="0"/>
          <a:lstStyle>
            <a:lvl1pPr algn="ctr">
              <a:defRPr cap="none" spc="0" baseline="0">
                <a:solidFill>
                  <a:schemeClr val="tx1"/>
                </a:solidFill>
                <a:latin typeface="+mn-lt"/>
              </a:defRPr>
            </a:lvl1pPr>
          </a:lstStyle>
          <a:p>
            <a:r>
              <a:rPr lang="en-US"/>
              <a:t>Click to edit Master title style</a:t>
            </a:r>
          </a:p>
        </p:txBody>
      </p:sp>
      <p:sp>
        <p:nvSpPr>
          <p:cNvPr id="7" name="Text Placeholder 2">
            <a:extLst>
              <a:ext uri="{FF2B5EF4-FFF2-40B4-BE49-F238E27FC236}">
                <a16:creationId xmlns:a16="http://schemas.microsoft.com/office/drawing/2014/main" id="{1FB057BD-95E8-3F4C-89CE-BA84E43DD95E}"/>
              </a:ext>
            </a:extLst>
          </p:cNvPr>
          <p:cNvSpPr>
            <a:spLocks noGrp="1"/>
          </p:cNvSpPr>
          <p:nvPr>
            <p:ph type="body" sz="quarter" idx="10" hasCustomPrompt="1"/>
          </p:nvPr>
        </p:nvSpPr>
        <p:spPr>
          <a:xfrm>
            <a:off x="598863"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8" name="Text Placeholder 8">
            <a:extLst>
              <a:ext uri="{FF2B5EF4-FFF2-40B4-BE49-F238E27FC236}">
                <a16:creationId xmlns:a16="http://schemas.microsoft.com/office/drawing/2014/main" id="{E22F5666-BA36-4E48-A666-AB58239AC89B}"/>
              </a:ext>
            </a:extLst>
          </p:cNvPr>
          <p:cNvSpPr>
            <a:spLocks noGrp="1"/>
          </p:cNvSpPr>
          <p:nvPr>
            <p:ph type="body" sz="quarter" idx="13" hasCustomPrompt="1"/>
          </p:nvPr>
        </p:nvSpPr>
        <p:spPr>
          <a:xfrm>
            <a:off x="606269"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0" name="Text Placeholder 2">
            <a:extLst>
              <a:ext uri="{FF2B5EF4-FFF2-40B4-BE49-F238E27FC236}">
                <a16:creationId xmlns:a16="http://schemas.microsoft.com/office/drawing/2014/main" id="{6A05B05D-6CCE-3B4E-9DCF-253432806E6B}"/>
              </a:ext>
            </a:extLst>
          </p:cNvPr>
          <p:cNvSpPr>
            <a:spLocks noGrp="1"/>
          </p:cNvSpPr>
          <p:nvPr>
            <p:ph type="body" sz="quarter" idx="27" hasCustomPrompt="1"/>
          </p:nvPr>
        </p:nvSpPr>
        <p:spPr>
          <a:xfrm>
            <a:off x="4571870"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198D178B-A9D1-FF4F-A869-8165999CCDB4}"/>
              </a:ext>
            </a:extLst>
          </p:cNvPr>
          <p:cNvSpPr>
            <a:spLocks noGrp="1"/>
          </p:cNvSpPr>
          <p:nvPr>
            <p:ph type="body" sz="quarter" idx="28" hasCustomPrompt="1"/>
          </p:nvPr>
        </p:nvSpPr>
        <p:spPr>
          <a:xfrm>
            <a:off x="4579276"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3" name="Text Placeholder 2">
            <a:extLst>
              <a:ext uri="{FF2B5EF4-FFF2-40B4-BE49-F238E27FC236}">
                <a16:creationId xmlns:a16="http://schemas.microsoft.com/office/drawing/2014/main" id="{FA02C390-B0BD-CB40-894B-636F767FB505}"/>
              </a:ext>
            </a:extLst>
          </p:cNvPr>
          <p:cNvSpPr>
            <a:spLocks noGrp="1"/>
          </p:cNvSpPr>
          <p:nvPr>
            <p:ph type="body" sz="quarter" idx="31" hasCustomPrompt="1"/>
          </p:nvPr>
        </p:nvSpPr>
        <p:spPr>
          <a:xfrm>
            <a:off x="8554600"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A693C361-A32B-1349-9053-00823A16024A}"/>
              </a:ext>
            </a:extLst>
          </p:cNvPr>
          <p:cNvSpPr>
            <a:spLocks noGrp="1"/>
          </p:cNvSpPr>
          <p:nvPr>
            <p:ph type="body" sz="quarter" idx="32" hasCustomPrompt="1"/>
          </p:nvPr>
        </p:nvSpPr>
        <p:spPr>
          <a:xfrm>
            <a:off x="8562006"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9" name="Content Placeholder 2">
            <a:extLst>
              <a:ext uri="{FF2B5EF4-FFF2-40B4-BE49-F238E27FC236}">
                <a16:creationId xmlns:a16="http://schemas.microsoft.com/office/drawing/2014/main" id="{24B9B16E-2806-6443-968A-0C673334FA0B}"/>
              </a:ext>
            </a:extLst>
          </p:cNvPr>
          <p:cNvSpPr>
            <a:spLocks noGrp="1"/>
          </p:cNvSpPr>
          <p:nvPr>
            <p:ph idx="1" hasCustomPrompt="1"/>
          </p:nvPr>
        </p:nvSpPr>
        <p:spPr>
          <a:xfrm>
            <a:off x="598863"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1FCCA77-79E4-0D45-9360-06F03D4E83C0}"/>
              </a:ext>
            </a:extLst>
          </p:cNvPr>
          <p:cNvSpPr>
            <a:spLocks noGrp="1"/>
          </p:cNvSpPr>
          <p:nvPr>
            <p:ph idx="33" hasCustomPrompt="1"/>
          </p:nvPr>
        </p:nvSpPr>
        <p:spPr>
          <a:xfrm>
            <a:off x="4571870"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72F46533-E49A-ED42-9327-F8215F891146}"/>
              </a:ext>
            </a:extLst>
          </p:cNvPr>
          <p:cNvSpPr>
            <a:spLocks noGrp="1"/>
          </p:cNvSpPr>
          <p:nvPr>
            <p:ph idx="34" hasCustomPrompt="1"/>
          </p:nvPr>
        </p:nvSpPr>
        <p:spPr>
          <a:xfrm>
            <a:off x="8554600"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C0D6895-E2AF-5C4A-97B7-4FC2B58289B3}"/>
              </a:ext>
            </a:extLst>
          </p:cNvPr>
          <p:cNvSpPr>
            <a:spLocks noGrp="1"/>
          </p:cNvSpPr>
          <p:nvPr>
            <p:ph type="body" idx="16" hasCustomPrompt="1"/>
          </p:nvPr>
        </p:nvSpPr>
        <p:spPr>
          <a:xfrm>
            <a:off x="609441" y="5592417"/>
            <a:ext cx="10969944"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3615369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io 3 - Left Center Title / Content 1">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94B1F3B6-33DC-E941-8B55-08F3722869C1}"/>
              </a:ext>
            </a:extLst>
          </p:cNvPr>
          <p:cNvSpPr>
            <a:spLocks noGrp="1"/>
          </p:cNvSpPr>
          <p:nvPr>
            <p:ph type="body" sz="quarter" idx="34" hasCustomPrompt="1"/>
          </p:nvPr>
        </p:nvSpPr>
        <p:spPr>
          <a:xfrm>
            <a:off x="7242909" y="1445551"/>
            <a:ext cx="3793391" cy="1505534"/>
          </a:xfrm>
          <a:prstGeom prst="rect">
            <a:avLst/>
          </a:prstGeom>
        </p:spPr>
        <p:txBody>
          <a:bodyPr bIns="0" anchor="ctr" anchorCtr="0"/>
          <a:lstStyle>
            <a:lvl1pPr algn="ctr">
              <a:lnSpc>
                <a:spcPct val="100000"/>
              </a:lnSpc>
              <a:spcBef>
                <a:spcPts val="0"/>
              </a:spcBef>
              <a:defRPr sz="8800" spc="0">
                <a:solidFill>
                  <a:schemeClr val="tx2"/>
                </a:solidFill>
              </a:defRPr>
            </a:lvl1pPr>
          </a:lstStyle>
          <a:p>
            <a:pPr lvl="0"/>
            <a:r>
              <a:rPr lang="en-US"/>
              <a:t>#</a:t>
            </a:r>
          </a:p>
        </p:txBody>
      </p:sp>
      <p:cxnSp>
        <p:nvCxnSpPr>
          <p:cNvPr id="6" name="Straight Connector 5">
            <a:extLst>
              <a:ext uri="{FF2B5EF4-FFF2-40B4-BE49-F238E27FC236}">
                <a16:creationId xmlns:a16="http://schemas.microsoft.com/office/drawing/2014/main" id="{1708E036-2412-834F-966B-0F3232F98781}"/>
              </a:ext>
            </a:extLst>
          </p:cNvPr>
          <p:cNvCxnSpPr>
            <a:cxnSpLocks/>
          </p:cNvCxnSpPr>
          <p:nvPr userDrawn="1"/>
        </p:nvCxnSpPr>
        <p:spPr>
          <a:xfrm>
            <a:off x="6690946" y="3141617"/>
            <a:ext cx="4897316" cy="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64DBF7A-C3C5-6244-8DCA-0D7890D3D35A}"/>
              </a:ext>
            </a:extLst>
          </p:cNvPr>
          <p:cNvGrpSpPr/>
          <p:nvPr userDrawn="1"/>
        </p:nvGrpSpPr>
        <p:grpSpPr>
          <a:xfrm>
            <a:off x="2352675" y="1668198"/>
            <a:ext cx="1409700" cy="96308"/>
            <a:chOff x="2352675" y="1883680"/>
            <a:chExt cx="1409700" cy="96308"/>
          </a:xfrm>
        </p:grpSpPr>
        <p:pic>
          <p:nvPicPr>
            <p:cNvPr id="8" name="Picture 7">
              <a:extLst>
                <a:ext uri="{FF2B5EF4-FFF2-40B4-BE49-F238E27FC236}">
                  <a16:creationId xmlns:a16="http://schemas.microsoft.com/office/drawing/2014/main" id="{BEC4492C-D632-D547-B412-52E26EAD8334}"/>
                </a:ext>
              </a:extLst>
            </p:cNvPr>
            <p:cNvPicPr>
              <a:picLocks noChangeAspect="1"/>
            </p:cNvPicPr>
            <p:nvPr/>
          </p:nvPicPr>
          <p:blipFill>
            <a:blip r:embed="rId2"/>
            <a:stretch>
              <a:fillRect/>
            </a:stretch>
          </p:blipFill>
          <p:spPr>
            <a:xfrm>
              <a:off x="2454864" y="1883680"/>
              <a:ext cx="1205322" cy="45719"/>
            </a:xfrm>
            <a:prstGeom prst="rect">
              <a:avLst/>
            </a:prstGeom>
          </p:spPr>
        </p:pic>
        <p:sp>
          <p:nvSpPr>
            <p:cNvPr id="9" name="Rectangle 8">
              <a:extLst>
                <a:ext uri="{FF2B5EF4-FFF2-40B4-BE49-F238E27FC236}">
                  <a16:creationId xmlns:a16="http://schemas.microsoft.com/office/drawing/2014/main" id="{AE72851C-23E8-A543-A3B9-53EF637D8C91}"/>
                </a:ext>
              </a:extLst>
            </p:cNvPr>
            <p:cNvSpPr/>
            <p:nvPr/>
          </p:nvSpPr>
          <p:spPr>
            <a:xfrm>
              <a:off x="2352675" y="1915487"/>
              <a:ext cx="1409700" cy="6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grpSp>
      <p:sp>
        <p:nvSpPr>
          <p:cNvPr id="10" name="Title 1">
            <a:extLst>
              <a:ext uri="{FF2B5EF4-FFF2-40B4-BE49-F238E27FC236}">
                <a16:creationId xmlns:a16="http://schemas.microsoft.com/office/drawing/2014/main" id="{5C333086-0B55-574F-98C0-92C9AA82E0B3}"/>
              </a:ext>
            </a:extLst>
          </p:cNvPr>
          <p:cNvSpPr>
            <a:spLocks noGrp="1"/>
          </p:cNvSpPr>
          <p:nvPr>
            <p:ph type="title"/>
          </p:nvPr>
        </p:nvSpPr>
        <p:spPr>
          <a:xfrm>
            <a:off x="599995" y="708052"/>
            <a:ext cx="4915059" cy="737499"/>
          </a:xfrm>
          <a:prstGeom prst="rect">
            <a:avLst/>
          </a:prstGeom>
        </p:spPr>
        <p:txBody>
          <a:bodyPr lIns="0" rIns="0" anchor="b"/>
          <a:lstStyle>
            <a:lvl1pPr algn="ctr">
              <a:defRPr sz="2400" cap="none" spc="0" baseline="0">
                <a:latin typeface="+mn-lt"/>
              </a:defRPr>
            </a:lvl1pPr>
          </a:lstStyle>
          <a:p>
            <a:r>
              <a:rPr lang="en-US"/>
              <a:t>Click to edit Master title style</a:t>
            </a:r>
          </a:p>
        </p:txBody>
      </p:sp>
      <p:sp>
        <p:nvSpPr>
          <p:cNvPr id="13" name="Text Placeholder 2">
            <a:extLst>
              <a:ext uri="{FF2B5EF4-FFF2-40B4-BE49-F238E27FC236}">
                <a16:creationId xmlns:a16="http://schemas.microsoft.com/office/drawing/2014/main" id="{5F4EB07E-A9AC-0142-95A4-6CEB01F8C1B7}"/>
              </a:ext>
            </a:extLst>
          </p:cNvPr>
          <p:cNvSpPr>
            <a:spLocks noGrp="1"/>
          </p:cNvSpPr>
          <p:nvPr>
            <p:ph type="body" idx="15" hasCustomPrompt="1"/>
          </p:nvPr>
        </p:nvSpPr>
        <p:spPr>
          <a:xfrm>
            <a:off x="7242908" y="3332117"/>
            <a:ext cx="3793392" cy="2611483"/>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200" b="0" spc="0" baseline="0">
                <a:solidFill>
                  <a:schemeClr val="tx1"/>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0613FD64-07C6-7B4F-8E12-0B80DA3212B2}"/>
              </a:ext>
            </a:extLst>
          </p:cNvPr>
          <p:cNvSpPr>
            <a:spLocks noGrp="1"/>
          </p:cNvSpPr>
          <p:nvPr>
            <p:ph type="body" idx="14" hasCustomPrompt="1"/>
          </p:nvPr>
        </p:nvSpPr>
        <p:spPr>
          <a:xfrm>
            <a:off x="1276350" y="2209800"/>
            <a:ext cx="3562350" cy="3332028"/>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5" name="Text Placeholder 2">
            <a:extLst>
              <a:ext uri="{FF2B5EF4-FFF2-40B4-BE49-F238E27FC236}">
                <a16:creationId xmlns:a16="http://schemas.microsoft.com/office/drawing/2014/main" id="{24431B6B-7886-094C-AD67-0E0AB01F1914}"/>
              </a:ext>
            </a:extLst>
          </p:cNvPr>
          <p:cNvSpPr>
            <a:spLocks noGrp="1"/>
          </p:cNvSpPr>
          <p:nvPr>
            <p:ph type="body" idx="16" hasCustomPrompt="1"/>
          </p:nvPr>
        </p:nvSpPr>
        <p:spPr>
          <a:xfrm>
            <a:off x="609441" y="5592417"/>
            <a:ext cx="4905613"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Tree>
    <p:extLst>
      <p:ext uri="{BB962C8B-B14F-4D97-AF65-F5344CB8AC3E}">
        <p14:creationId xmlns:p14="http://schemas.microsoft.com/office/powerpoint/2010/main" val="2361779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Zio 5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523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4282" y="859196"/>
            <a:ext cx="11183437" cy="2280526"/>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504282" y="3276047"/>
            <a:ext cx="11183437" cy="17526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EF9D3C6-162D-A348-BFC0-1CEF154C6935}" type="slidenum">
              <a:rPr lang="en-US" smtClean="0"/>
              <a:t>‹#›</a:t>
            </a:fld>
            <a:endParaRPr lang="en-US"/>
          </a:p>
        </p:txBody>
      </p:sp>
      <p:sp>
        <p:nvSpPr>
          <p:cNvPr id="10" name="Rectangle 9"/>
          <p:cNvSpPr/>
          <p:nvPr userDrawn="1"/>
        </p:nvSpPr>
        <p:spPr>
          <a:xfrm>
            <a:off x="0" y="1"/>
            <a:ext cx="12192000" cy="5229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a:srcRect t="20062" b="23008"/>
          <a:stretch/>
        </p:blipFill>
        <p:spPr>
          <a:xfrm>
            <a:off x="6847878" y="5124157"/>
            <a:ext cx="4851082" cy="1605664"/>
          </a:xfrm>
          <a:prstGeom prst="rect">
            <a:avLst/>
          </a:prstGeom>
        </p:spPr>
      </p:pic>
    </p:spTree>
    <p:extLst>
      <p:ext uri="{BB962C8B-B14F-4D97-AF65-F5344CB8AC3E}">
        <p14:creationId xmlns:p14="http://schemas.microsoft.com/office/powerpoint/2010/main" val="1238291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Content Placeholder 4"/>
          <p:cNvSpPr>
            <a:spLocks noGrp="1"/>
          </p:cNvSpPr>
          <p:nvPr>
            <p:ph sz="quarter" idx="11"/>
          </p:nvPr>
        </p:nvSpPr>
        <p:spPr>
          <a:xfrm>
            <a:off x="298451" y="1332377"/>
            <a:ext cx="11595100"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1" name="Picture 10"/>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988276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Content Placeholder 4"/>
          <p:cNvSpPr>
            <a:spLocks noGrp="1"/>
          </p:cNvSpPr>
          <p:nvPr>
            <p:ph sz="quarter" idx="11"/>
          </p:nvPr>
        </p:nvSpPr>
        <p:spPr>
          <a:xfrm>
            <a:off x="298452" y="1332377"/>
            <a:ext cx="5728723"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0" name="Content Placeholder 4"/>
          <p:cNvSpPr>
            <a:spLocks noGrp="1"/>
          </p:cNvSpPr>
          <p:nvPr>
            <p:ph sz="quarter" idx="13"/>
          </p:nvPr>
        </p:nvSpPr>
        <p:spPr>
          <a:xfrm>
            <a:off x="6164444" y="1332377"/>
            <a:ext cx="5728723" cy="4564305"/>
          </a:xfrm>
        </p:spPr>
        <p:txBody>
          <a:bodyPr/>
          <a:lstStyle>
            <a:lvl1pPr>
              <a:buClr>
                <a:schemeClr val="accent1"/>
              </a:buClr>
              <a:defRPr>
                <a:solidFill>
                  <a:srgbClr val="000000"/>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3631852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9"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0"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pic>
        <p:nvPicPr>
          <p:cNvPr id="11" name="Picture 10"/>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602378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Photo">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1306213"/>
            <a:ext cx="11605683" cy="4564063"/>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237686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Photo">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98834" y="373564"/>
            <a:ext cx="11594333" cy="871647"/>
          </a:xfrm>
        </p:spPr>
        <p:txBody>
          <a:bodyPr tIns="45720" bIns="91440"/>
          <a:lstStyle>
            <a:lvl1pPr>
              <a:defRPr>
                <a:solidFill>
                  <a:schemeClr val="accent1"/>
                </a:solidFill>
              </a:defRPr>
            </a:lvl1pPr>
          </a:lstStyle>
          <a:p>
            <a:r>
              <a:rPr lang="en-US"/>
              <a:t>Click to edit Master title style</a:t>
            </a:r>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1306213"/>
            <a:ext cx="11605683" cy="4564063"/>
          </a:xfrm>
        </p:spPr>
        <p:txBody>
          <a:bodyPr/>
          <a:lstStyle/>
          <a:p>
            <a:endParaRPr lang="en-US"/>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1" name="Picture 10"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2"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4149814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6"/>
            <a:ext cx="11606557" cy="5444011"/>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11" name="Picture 10"/>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566444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6"/>
            <a:ext cx="5728723" cy="5444011"/>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1" name="Picture Placeholder 4"/>
          <p:cNvSpPr>
            <a:spLocks noGrp="1"/>
          </p:cNvSpPr>
          <p:nvPr>
            <p:ph type="pic" sz="quarter" idx="13"/>
          </p:nvPr>
        </p:nvSpPr>
        <p:spPr>
          <a:xfrm>
            <a:off x="6176285" y="426266"/>
            <a:ext cx="5728723" cy="5444011"/>
          </a:xfrm>
        </p:spPr>
        <p:txBody>
          <a:bodyPr/>
          <a:lstStyle/>
          <a:p>
            <a:endParaRPr lang="en-US"/>
          </a:p>
        </p:txBody>
      </p:sp>
      <p:pic>
        <p:nvPicPr>
          <p:cNvPr id="13" name="Picture 12"/>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3273181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Photos - Landscape">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11606557" cy="2651760"/>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3" name="Picture Placeholder 4"/>
          <p:cNvSpPr>
            <a:spLocks noGrp="1"/>
          </p:cNvSpPr>
          <p:nvPr>
            <p:ph type="pic" sz="quarter" idx="14"/>
          </p:nvPr>
        </p:nvSpPr>
        <p:spPr>
          <a:xfrm>
            <a:off x="298833" y="3218516"/>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19683600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Photos Portrait">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5728723" cy="5444012"/>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4" name="Picture Placeholder 4"/>
          <p:cNvSpPr>
            <a:spLocks noGrp="1"/>
          </p:cNvSpPr>
          <p:nvPr>
            <p:ph type="pic" sz="quarter" idx="15"/>
          </p:nvPr>
        </p:nvSpPr>
        <p:spPr>
          <a:xfrm>
            <a:off x="6175903" y="426264"/>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678660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5728723" cy="2651760"/>
          </a:xfrm>
        </p:spPr>
        <p:txBody>
          <a:bodyPr/>
          <a:lstStyle/>
          <a:p>
            <a:endParaRPr lang="en-US"/>
          </a:p>
        </p:txBody>
      </p:sp>
      <p:sp>
        <p:nvSpPr>
          <p:cNvPr id="9" name="Footer Placeholder 6"/>
          <p:cNvSpPr>
            <a:spLocks noGrp="1"/>
          </p:cNvSpPr>
          <p:nvPr>
            <p:ph type="ftr" sz="quarter" idx="3"/>
          </p:nvPr>
        </p:nvSpPr>
        <p:spPr>
          <a:xfrm>
            <a:off x="298833" y="6356351"/>
            <a:ext cx="4911296"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HAWAIʻI</a:t>
            </a:r>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3" name="Picture Placeholder 4"/>
          <p:cNvSpPr>
            <a:spLocks noGrp="1"/>
          </p:cNvSpPr>
          <p:nvPr>
            <p:ph type="pic" sz="quarter" idx="14"/>
          </p:nvPr>
        </p:nvSpPr>
        <p:spPr>
          <a:xfrm>
            <a:off x="298833" y="3218516"/>
            <a:ext cx="5728723" cy="2651760"/>
          </a:xfrm>
        </p:spPr>
        <p:txBody>
          <a:bodyPr/>
          <a:lstStyle/>
          <a:p>
            <a:endParaRPr lang="en-US"/>
          </a:p>
        </p:txBody>
      </p:sp>
      <p:sp>
        <p:nvSpPr>
          <p:cNvPr id="14" name="Picture Placeholder 4"/>
          <p:cNvSpPr>
            <a:spLocks noGrp="1"/>
          </p:cNvSpPr>
          <p:nvPr>
            <p:ph type="pic" sz="quarter" idx="15"/>
          </p:nvPr>
        </p:nvSpPr>
        <p:spPr>
          <a:xfrm>
            <a:off x="6175903" y="426264"/>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2" name="Picture 11"/>
          <p:cNvPicPr>
            <a:picLocks noChangeAspect="1"/>
          </p:cNvPicPr>
          <p:nvPr userDrawn="1"/>
        </p:nvPicPr>
        <p:blipFill rotWithShape="1">
          <a:blip r:embed="rId2"/>
          <a:srcRect t="20062" b="23008"/>
          <a:stretch/>
        </p:blipFill>
        <p:spPr>
          <a:xfrm>
            <a:off x="9578125" y="5955090"/>
            <a:ext cx="2315426" cy="766385"/>
          </a:xfrm>
          <a:prstGeom prst="rect">
            <a:avLst/>
          </a:prstGeom>
        </p:spPr>
      </p:pic>
    </p:spTree>
    <p:extLst>
      <p:ext uri="{BB962C8B-B14F-4D97-AF65-F5344CB8AC3E}">
        <p14:creationId xmlns:p14="http://schemas.microsoft.com/office/powerpoint/2010/main" val="140121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6"/>
            <a:ext cx="11606557" cy="5444011"/>
          </a:xfrm>
        </p:spPr>
        <p:txBody>
          <a:bodyPr/>
          <a:lstStyle/>
          <a:p>
            <a:endParaRPr lang="en-US"/>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pic>
        <p:nvPicPr>
          <p:cNvPr id="8" name="Picture 7"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1"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363840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6"/>
            <a:ext cx="5728723" cy="5444011"/>
          </a:xfrm>
        </p:spPr>
        <p:txBody>
          <a:bodyPr/>
          <a:lstStyle/>
          <a:p>
            <a:endParaRPr lang="en-US"/>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1" name="Picture Placeholder 4"/>
          <p:cNvSpPr>
            <a:spLocks noGrp="1"/>
          </p:cNvSpPr>
          <p:nvPr>
            <p:ph type="pic" sz="quarter" idx="13"/>
          </p:nvPr>
        </p:nvSpPr>
        <p:spPr>
          <a:xfrm>
            <a:off x="6176285" y="426266"/>
            <a:ext cx="5728723" cy="5444011"/>
          </a:xfrm>
        </p:spPr>
        <p:txBody>
          <a:bodyPr/>
          <a:lstStyle/>
          <a:p>
            <a:endParaRPr lang="en-US"/>
          </a:p>
        </p:txBody>
      </p:sp>
      <p:pic>
        <p:nvPicPr>
          <p:cNvPr id="12" name="Picture 11"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3"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118413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s - Landscape">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11606557" cy="2651760"/>
          </a:xfrm>
        </p:spPr>
        <p:txBody>
          <a:bodyPr/>
          <a:lstStyle/>
          <a:p>
            <a:endParaRPr lang="en-US"/>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3" name="Picture Placeholder 4"/>
          <p:cNvSpPr>
            <a:spLocks noGrp="1"/>
          </p:cNvSpPr>
          <p:nvPr>
            <p:ph type="pic" sz="quarter" idx="14"/>
          </p:nvPr>
        </p:nvSpPr>
        <p:spPr>
          <a:xfrm>
            <a:off x="298833" y="3218516"/>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1" name="Picture 10"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2"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194562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s Portrait">
    <p:spTree>
      <p:nvGrpSpPr>
        <p:cNvPr id="1" name=""/>
        <p:cNvGrpSpPr/>
        <p:nvPr/>
      </p:nvGrpSpPr>
      <p:grpSpPr>
        <a:xfrm>
          <a:off x="0" y="0"/>
          <a:ext cx="0" cy="0"/>
          <a:chOff x="0" y="0"/>
          <a:chExt cx="0" cy="0"/>
        </a:xfrm>
      </p:grpSpPr>
      <p:sp>
        <p:nvSpPr>
          <p:cNvPr id="6" name="Rectangle 5"/>
          <p:cNvSpPr/>
          <p:nvPr userDrawn="1"/>
        </p:nvSpPr>
        <p:spPr>
          <a:xfrm>
            <a:off x="0" y="0"/>
            <a:ext cx="12192000" cy="274320"/>
          </a:xfrm>
          <a:prstGeom prst="rect">
            <a:avLst/>
          </a:prstGeom>
          <a:solidFill>
            <a:srgbClr val="0091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a:xfrm>
            <a:off x="11698960" y="1"/>
            <a:ext cx="493041" cy="274320"/>
          </a:xfrm>
        </p:spPr>
        <p:txBody>
          <a:bodyPr/>
          <a:lstStyle>
            <a:lvl1pPr>
              <a:defRPr>
                <a:solidFill>
                  <a:schemeClr val="bg1"/>
                </a:solidFill>
              </a:defRPr>
            </a:lvl1pPr>
          </a:lstStyle>
          <a:p>
            <a:fld id="{4EF9D3C6-162D-A348-BFC0-1CEF154C6935}" type="slidenum">
              <a:rPr lang="en-US" smtClean="0"/>
              <a:pPr/>
              <a:t>‹#›</a:t>
            </a:fld>
            <a:endParaRPr lang="en-US"/>
          </a:p>
        </p:txBody>
      </p:sp>
      <p:sp>
        <p:nvSpPr>
          <p:cNvPr id="5" name="Picture Placeholder 4"/>
          <p:cNvSpPr>
            <a:spLocks noGrp="1"/>
          </p:cNvSpPr>
          <p:nvPr>
            <p:ph type="pic" sz="quarter" idx="11"/>
          </p:nvPr>
        </p:nvSpPr>
        <p:spPr>
          <a:xfrm>
            <a:off x="298451" y="426264"/>
            <a:ext cx="5728723" cy="5444012"/>
          </a:xfrm>
        </p:spPr>
        <p:txBody>
          <a:bodyPr/>
          <a:lstStyle/>
          <a:p>
            <a:endParaRPr lang="en-US"/>
          </a:p>
        </p:txBody>
      </p:sp>
      <p:sp>
        <p:nvSpPr>
          <p:cNvPr id="10" name="Text Placeholder 8"/>
          <p:cNvSpPr>
            <a:spLocks noGrp="1"/>
          </p:cNvSpPr>
          <p:nvPr>
            <p:ph type="body" sz="quarter" idx="12" hasCustomPrompt="1"/>
          </p:nvPr>
        </p:nvSpPr>
        <p:spPr>
          <a:xfrm>
            <a:off x="298451" y="5985720"/>
            <a:ext cx="9080500" cy="203643"/>
          </a:xfrm>
        </p:spPr>
        <p:txBody>
          <a:bodyPr anchor="b">
            <a:noAutofit/>
          </a:bodyPr>
          <a:lstStyle>
            <a:lvl1pPr marL="0" indent="0">
              <a:buNone/>
              <a:defRPr sz="1000">
                <a:solidFill>
                  <a:schemeClr val="bg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Source text</a:t>
            </a:r>
          </a:p>
        </p:txBody>
      </p:sp>
      <p:sp>
        <p:nvSpPr>
          <p:cNvPr id="14" name="Picture Placeholder 4"/>
          <p:cNvSpPr>
            <a:spLocks noGrp="1"/>
          </p:cNvSpPr>
          <p:nvPr>
            <p:ph type="pic" sz="quarter" idx="15"/>
          </p:nvPr>
        </p:nvSpPr>
        <p:spPr>
          <a:xfrm>
            <a:off x="6175903" y="426264"/>
            <a:ext cx="5728723" cy="2651760"/>
          </a:xfrm>
        </p:spPr>
        <p:txBody>
          <a:bodyPr/>
          <a:lstStyle/>
          <a:p>
            <a:endParaRPr lang="en-US"/>
          </a:p>
        </p:txBody>
      </p:sp>
      <p:sp>
        <p:nvSpPr>
          <p:cNvPr id="15" name="Picture Placeholder 4"/>
          <p:cNvSpPr>
            <a:spLocks noGrp="1"/>
          </p:cNvSpPr>
          <p:nvPr>
            <p:ph type="pic" sz="quarter" idx="16"/>
          </p:nvPr>
        </p:nvSpPr>
        <p:spPr>
          <a:xfrm>
            <a:off x="6176285" y="3218516"/>
            <a:ext cx="5728723" cy="2651760"/>
          </a:xfrm>
        </p:spPr>
        <p:txBody>
          <a:bodyPr/>
          <a:lstStyle/>
          <a:p>
            <a:endParaRPr lang="en-US"/>
          </a:p>
        </p:txBody>
      </p:sp>
      <p:pic>
        <p:nvPicPr>
          <p:cNvPr id="11" name="Picture 10" descr="hph-system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1838" y="6087541"/>
            <a:ext cx="1730746" cy="639709"/>
          </a:xfrm>
          <a:prstGeom prst="rect">
            <a:avLst/>
          </a:prstGeom>
        </p:spPr>
      </p:pic>
      <p:sp>
        <p:nvSpPr>
          <p:cNvPr id="12" name="Footer Placeholder 6"/>
          <p:cNvSpPr>
            <a:spLocks noGrp="1"/>
          </p:cNvSpPr>
          <p:nvPr>
            <p:ph type="ftr" sz="quarter" idx="3"/>
          </p:nvPr>
        </p:nvSpPr>
        <p:spPr>
          <a:xfrm>
            <a:off x="224125" y="6356350"/>
            <a:ext cx="3683472" cy="365125"/>
          </a:xfrm>
          <a:prstGeom prst="rect">
            <a:avLst/>
          </a:prstGeom>
        </p:spPr>
        <p:txBody>
          <a:bodyPr vert="horz" lIns="91440" tIns="45720" rIns="91440" bIns="45720" rtlCol="0" anchor="ctr"/>
          <a:lstStyle>
            <a:lvl1pPr algn="l">
              <a:defRPr sz="1200" kern="1100" cap="all" spc="130">
                <a:solidFill>
                  <a:srgbClr val="0091BA"/>
                </a:solidFill>
              </a:defRPr>
            </a:lvl1pPr>
          </a:lstStyle>
          <a:p>
            <a:r>
              <a:rPr lang="en-US"/>
              <a:t>CREATING A HEALTHIER </a:t>
            </a:r>
            <a:r>
              <a:rPr lang="en-US" err="1"/>
              <a:t>HAWAIʻI</a:t>
            </a:r>
            <a:endParaRPr lang="en-US"/>
          </a:p>
        </p:txBody>
      </p:sp>
    </p:spTree>
    <p:extLst>
      <p:ext uri="{BB962C8B-B14F-4D97-AF65-F5344CB8AC3E}">
        <p14:creationId xmlns:p14="http://schemas.microsoft.com/office/powerpoint/2010/main" val="418569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3.pn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3.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8834" y="199925"/>
            <a:ext cx="1159433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8834" y="1513036"/>
            <a:ext cx="11594333" cy="4663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60" y="1"/>
            <a:ext cx="493041" cy="365125"/>
          </a:xfrm>
          <a:prstGeom prst="rect">
            <a:avLst/>
          </a:prstGeom>
        </p:spPr>
        <p:txBody>
          <a:bodyPr vert="horz" lIns="91440" tIns="45720" rIns="91440" bIns="45720" rtlCol="0" anchor="ctr"/>
          <a:lstStyle>
            <a:lvl1pPr algn="r">
              <a:defRPr sz="900">
                <a:solidFill>
                  <a:schemeClr val="bg1">
                    <a:lumMod val="50000"/>
                  </a:schemeClr>
                </a:solidFill>
              </a:defRPr>
            </a:lvl1pPr>
          </a:lstStyle>
          <a:p>
            <a:fld id="{4EF9D3C6-162D-A348-BFC0-1CEF154C6935}" type="slidenum">
              <a:rPr lang="en-US" smtClean="0"/>
              <a:pPr/>
              <a:t>‹#›</a:t>
            </a:fld>
            <a:endParaRPr lang="en-US"/>
          </a:p>
        </p:txBody>
      </p:sp>
    </p:spTree>
    <p:extLst>
      <p:ext uri="{BB962C8B-B14F-4D97-AF65-F5344CB8AC3E}">
        <p14:creationId xmlns:p14="http://schemas.microsoft.com/office/powerpoint/2010/main" val="1428850627"/>
      </p:ext>
    </p:extLst>
  </p:cSld>
  <p:clrMap bg1="lt1" tx1="dk1" bg2="lt2" tx2="dk2" accent1="accent1" accent2="accent2" accent3="accent3" accent4="accent4" accent5="accent5" accent6="accent6" hlink="hlink" folHlink="folHlink"/>
  <p:sldLayoutIdLst>
    <p:sldLayoutId id="2147483669" r:id="rId1"/>
    <p:sldLayoutId id="2147484057" r:id="rId2"/>
    <p:sldLayoutId id="2147483674" r:id="rId3"/>
    <p:sldLayoutId id="2147483670" r:id="rId4"/>
    <p:sldLayoutId id="2147484058" r:id="rId5"/>
    <p:sldLayoutId id="2147483673" r:id="rId6"/>
    <p:sldLayoutId id="2147483678" r:id="rId7"/>
    <p:sldLayoutId id="2147483676" r:id="rId8"/>
    <p:sldLayoutId id="2147483677" r:id="rId9"/>
    <p:sldLayoutId id="2147483675" r:id="rId10"/>
    <p:sldLayoutId id="2147484055" r:id="rId11"/>
    <p:sldLayoutId id="2147483661" r:id="rId12"/>
    <p:sldLayoutId id="2147483662" r:id="rId13"/>
    <p:sldLayoutId id="2147483663" r:id="rId14"/>
    <p:sldLayoutId id="2147483664" r:id="rId15"/>
    <p:sldLayoutId id="2147483665" r:id="rId16"/>
    <p:sldLayoutId id="2147483666" r:id="rId17"/>
    <p:sldLayoutId id="2147484072" r:id="rId18"/>
    <p:sldLayoutId id="2147484073" r:id="rId19"/>
    <p:sldLayoutId id="2147484074" r:id="rId20"/>
  </p:sldLayoutIdLst>
  <p:hf sldNum="0" hdr="0" dt="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05E558AC-564B-E04B-BC4F-F992338B0A89}"/>
              </a:ext>
            </a:extLst>
          </p:cNvPr>
          <p:cNvSpPr>
            <a:spLocks noChangeArrowheads="1"/>
          </p:cNvSpPr>
          <p:nvPr userDrawn="1"/>
        </p:nvSpPr>
        <p:spPr bwMode="auto">
          <a:xfrm>
            <a:off x="861259" y="6446839"/>
            <a:ext cx="609441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900" i="1">
                <a:solidFill>
                  <a:schemeClr val="bg1"/>
                </a:solidFill>
                <a:latin typeface="+mn-lt"/>
              </a:rPr>
              <a:t>©2020  iRhythm Technologies, Inc. Content is Confidential and Proprietary.</a:t>
            </a:r>
          </a:p>
        </p:txBody>
      </p:sp>
      <p:sp>
        <p:nvSpPr>
          <p:cNvPr id="10" name="Rectangle 7">
            <a:extLst>
              <a:ext uri="{FF2B5EF4-FFF2-40B4-BE49-F238E27FC236}">
                <a16:creationId xmlns:a16="http://schemas.microsoft.com/office/drawing/2014/main" id="{9791E042-36FF-CB4A-B71C-2FBCA5C83F75}"/>
              </a:ext>
            </a:extLst>
          </p:cNvPr>
          <p:cNvSpPr>
            <a:spLocks noChangeArrowheads="1"/>
          </p:cNvSpPr>
          <p:nvPr userDrawn="1"/>
        </p:nvSpPr>
        <p:spPr bwMode="auto">
          <a:xfrm>
            <a:off x="503635" y="6445251"/>
            <a:ext cx="30008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E96C5E2-37E6-4B6E-9B57-2D28CE191D0A}" type="slidenum">
              <a:rPr lang="en-US" altLang="en-US" sz="900" b="1">
                <a:solidFill>
                  <a:schemeClr val="bg1"/>
                </a:solidFill>
                <a:latin typeface="+mn-lt"/>
              </a:rPr>
              <a:pPr eaLnBrk="1" hangingPunct="1"/>
              <a:t>‹#›</a:t>
            </a:fld>
            <a:endParaRPr lang="en-US" altLang="en-US" sz="900" b="1">
              <a:solidFill>
                <a:schemeClr val="bg1"/>
              </a:solidFill>
              <a:latin typeface="+mn-lt"/>
            </a:endParaRPr>
          </a:p>
        </p:txBody>
      </p:sp>
      <p:sp>
        <p:nvSpPr>
          <p:cNvPr id="11" name="Slide Number Placeholder 5">
            <a:extLst>
              <a:ext uri="{FF2B5EF4-FFF2-40B4-BE49-F238E27FC236}">
                <a16:creationId xmlns:a16="http://schemas.microsoft.com/office/drawing/2014/main" id="{717B643F-5170-9F43-872C-565DE29D3CA2}"/>
              </a:ext>
            </a:extLst>
          </p:cNvPr>
          <p:cNvSpPr txBox="1">
            <a:spLocks/>
          </p:cNvSpPr>
          <p:nvPr userDrawn="1"/>
        </p:nvSpPr>
        <p:spPr>
          <a:xfrm>
            <a:off x="11123205" y="6391656"/>
            <a:ext cx="457200" cy="457200"/>
          </a:xfrm>
          <a:prstGeom prst="rect">
            <a:avLst/>
          </a:prstGeom>
          <a:solidFill>
            <a:schemeClr val="bg1"/>
          </a:solidFill>
        </p:spPr>
        <p:txBody>
          <a:bodyPr vert="horz" lIns="91440" tIns="137160" rIns="0" bIns="45720" rtlCol="0" anchor="t" anchorCtr="0"/>
          <a:lstStyle>
            <a:defPPr>
              <a:defRPr lang="en-US"/>
            </a:defPPr>
            <a:lvl1pPr marL="0" algn="r" defTabSz="914400" rtl="0" eaLnBrk="1" latinLnBrk="0" hangingPunct="1">
              <a:defRPr sz="8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99DD5-2913-AA43-9625-30B6C2C9E251}" type="slidenum">
              <a:rPr lang="en-US" smtClean="0">
                <a:solidFill>
                  <a:schemeClr val="accent6"/>
                </a:solidFill>
                <a:latin typeface="+mn-lt"/>
              </a:rPr>
              <a:pPr/>
              <a:t>‹#›</a:t>
            </a:fld>
            <a:endParaRPr lang="en-US">
              <a:solidFill>
                <a:schemeClr val="accent6"/>
              </a:solidFill>
              <a:latin typeface="+mn-lt"/>
            </a:endParaRPr>
          </a:p>
        </p:txBody>
      </p:sp>
      <p:pic>
        <p:nvPicPr>
          <p:cNvPr id="12" name="Picture 11">
            <a:extLst>
              <a:ext uri="{FF2B5EF4-FFF2-40B4-BE49-F238E27FC236}">
                <a16:creationId xmlns:a16="http://schemas.microsoft.com/office/drawing/2014/main" id="{FF554C1B-A369-CF45-963D-20FB8FC15BBE}"/>
              </a:ext>
            </a:extLst>
          </p:cNvPr>
          <p:cNvPicPr>
            <a:picLocks noChangeAspect="1"/>
          </p:cNvPicPr>
          <p:nvPr userDrawn="1"/>
        </p:nvPicPr>
        <p:blipFill>
          <a:blip r:embed="rId26" cstate="print">
            <a:extLst>
              <a:ext uri="{28A0092B-C50C-407E-A947-70E740481C1C}">
                <a14:useLocalDpi xmlns:a14="http://schemas.microsoft.com/office/drawing/2010/main"/>
              </a:ext>
            </a:extLst>
          </a:blip>
          <a:srcRect/>
          <a:stretch/>
        </p:blipFill>
        <p:spPr>
          <a:xfrm>
            <a:off x="611450" y="6382512"/>
            <a:ext cx="1244315" cy="246888"/>
          </a:xfrm>
          <a:prstGeom prst="rect">
            <a:avLst/>
          </a:prstGeom>
        </p:spPr>
      </p:pic>
      <p:pic>
        <p:nvPicPr>
          <p:cNvPr id="13" name="Picture 12">
            <a:extLst>
              <a:ext uri="{FF2B5EF4-FFF2-40B4-BE49-F238E27FC236}">
                <a16:creationId xmlns:a16="http://schemas.microsoft.com/office/drawing/2014/main" id="{F7A3E138-D24A-1C4C-A76B-1A0C65142101}"/>
              </a:ext>
            </a:extLst>
          </p:cNvPr>
          <p:cNvPicPr>
            <a:picLocks noChangeAspect="1"/>
          </p:cNvPicPr>
          <p:nvPr userDrawn="1"/>
        </p:nvPicPr>
        <p:blipFill>
          <a:blip r:embed="rId27"/>
          <a:stretch>
            <a:fillRect/>
          </a:stretch>
        </p:blipFill>
        <p:spPr>
          <a:xfrm flipV="1">
            <a:off x="609598" y="6095177"/>
            <a:ext cx="10972800" cy="79799"/>
          </a:xfrm>
          <a:prstGeom prst="rect">
            <a:avLst/>
          </a:prstGeom>
        </p:spPr>
      </p:pic>
      <p:cxnSp>
        <p:nvCxnSpPr>
          <p:cNvPr id="15" name="Straight Connector 14">
            <a:extLst>
              <a:ext uri="{FF2B5EF4-FFF2-40B4-BE49-F238E27FC236}">
                <a16:creationId xmlns:a16="http://schemas.microsoft.com/office/drawing/2014/main" id="{93B31E87-20DE-7A4F-B6A1-85F538612031}"/>
              </a:ext>
            </a:extLst>
          </p:cNvPr>
          <p:cNvCxnSpPr>
            <a:cxnSpLocks/>
          </p:cNvCxnSpPr>
          <p:nvPr userDrawn="1"/>
        </p:nvCxnSpPr>
        <p:spPr>
          <a:xfrm>
            <a:off x="609600" y="457200"/>
            <a:ext cx="109728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7">
            <a:extLst>
              <a:ext uri="{FF2B5EF4-FFF2-40B4-BE49-F238E27FC236}">
                <a16:creationId xmlns:a16="http://schemas.microsoft.com/office/drawing/2014/main" id="{589524D9-6160-42DB-8026-5E6C18EE1185}"/>
              </a:ext>
            </a:extLst>
          </p:cNvPr>
          <p:cNvSpPr txBox="1">
            <a:spLocks/>
          </p:cNvSpPr>
          <p:nvPr userDrawn="1"/>
        </p:nvSpPr>
        <p:spPr>
          <a:xfrm>
            <a:off x="3274541" y="6388443"/>
            <a:ext cx="8073944" cy="341022"/>
          </a:xfrm>
          <a:prstGeom prst="rect">
            <a:avLst/>
          </a:prstGeom>
        </p:spPr>
        <p:txBody>
          <a:bodyPr vert="horz" lIns="0" tIns="137160" rIns="91440" bIns="45720" rtlCol="0" anchor="t" anchorCtr="0"/>
          <a:lstStyle>
            <a:defPPr>
              <a:defRPr lang="en-US"/>
            </a:defPPr>
            <a:lvl1pPr marL="0" algn="l" defTabSz="914400" rtl="0" eaLnBrk="1" latinLnBrk="0" hangingPunct="1">
              <a:defRPr sz="8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800">
                <a:solidFill>
                  <a:schemeClr val="accent6"/>
                </a:solidFill>
                <a:latin typeface="+mn-lt"/>
                <a:cs typeface="Arial" panose="020B0604020202020204" pitchFamily="34" charset="0"/>
              </a:rPr>
              <a:t>iRhythm, Zio, Zio XT, Zio AT, </a:t>
            </a:r>
            <a:r>
              <a:rPr lang="en-US" altLang="en-US" sz="800" err="1">
                <a:solidFill>
                  <a:schemeClr val="accent6"/>
                </a:solidFill>
                <a:latin typeface="+mn-lt"/>
                <a:cs typeface="Arial" panose="020B0604020202020204" pitchFamily="34" charset="0"/>
              </a:rPr>
              <a:t>MyZio</a:t>
            </a:r>
            <a:r>
              <a:rPr lang="en-US" altLang="en-US" sz="800">
                <a:solidFill>
                  <a:schemeClr val="accent6"/>
                </a:solidFill>
                <a:latin typeface="+mn-lt"/>
                <a:cs typeface="Arial" panose="020B0604020202020204" pitchFamily="34" charset="0"/>
              </a:rPr>
              <a:t>, and </a:t>
            </a:r>
            <a:r>
              <a:rPr lang="en-US" altLang="en-US" sz="800" err="1">
                <a:solidFill>
                  <a:schemeClr val="accent6"/>
                </a:solidFill>
                <a:latin typeface="+mn-lt"/>
                <a:cs typeface="Arial" panose="020B0604020202020204" pitchFamily="34" charset="0"/>
              </a:rPr>
              <a:t>ZioSuite</a:t>
            </a:r>
            <a:r>
              <a:rPr lang="en-US" altLang="en-US" sz="800">
                <a:solidFill>
                  <a:schemeClr val="accent6"/>
                </a:solidFill>
                <a:latin typeface="+mn-lt"/>
                <a:cs typeface="Arial" panose="020B0604020202020204" pitchFamily="34" charset="0"/>
              </a:rPr>
              <a:t> are trademarks of iRhythm Technologies, Inc. © </a:t>
            </a:r>
            <a:r>
              <a:rPr lang="en-US" sz="800">
                <a:solidFill>
                  <a:schemeClr val="accent6"/>
                </a:solidFill>
                <a:latin typeface="+mn-lt"/>
              </a:rPr>
              <a:t>2024 iRhythm Technologies, Inc. Content is confidential and proprietary. MKT0763.13</a:t>
            </a:r>
          </a:p>
        </p:txBody>
      </p:sp>
    </p:spTree>
    <p:extLst>
      <p:ext uri="{BB962C8B-B14F-4D97-AF65-F5344CB8AC3E}">
        <p14:creationId xmlns:p14="http://schemas.microsoft.com/office/powerpoint/2010/main" val="2495835568"/>
      </p:ext>
    </p:extLst>
  </p:cSld>
  <p:clrMap bg1="lt1" tx1="dk1" bg2="lt2" tx2="dk2" accent1="accent1" accent2="accent2" accent3="accent3" accent4="accent4" accent5="accent5" accent6="accent6" hlink="hlink" folHlink="folHlink"/>
  <p:sldLayoutIdLst>
    <p:sldLayoutId id="2147484054" r:id="rId1"/>
    <p:sldLayoutId id="2147483668" r:id="rId2"/>
    <p:sldLayoutId id="2147483671" r:id="rId3"/>
    <p:sldLayoutId id="2147483692" r:id="rId4"/>
    <p:sldLayoutId id="2147483693" r:id="rId5"/>
    <p:sldLayoutId id="2147483694" r:id="rId6"/>
    <p:sldLayoutId id="2147483672" r:id="rId7"/>
    <p:sldLayoutId id="2147483731" r:id="rId8"/>
    <p:sldLayoutId id="2147483732" r:id="rId9"/>
    <p:sldLayoutId id="2147483695" r:id="rId10"/>
    <p:sldLayoutId id="2147483696" r:id="rId11"/>
    <p:sldLayoutId id="2147483699" r:id="rId12"/>
    <p:sldLayoutId id="2147483698" r:id="rId13"/>
    <p:sldLayoutId id="2147483697" r:id="rId14"/>
    <p:sldLayoutId id="2147483700" r:id="rId15"/>
    <p:sldLayoutId id="2147483707" r:id="rId16"/>
    <p:sldLayoutId id="2147483709" r:id="rId17"/>
    <p:sldLayoutId id="2147483711" r:id="rId18"/>
    <p:sldLayoutId id="2147483708" r:id="rId19"/>
    <p:sldLayoutId id="2147483710" r:id="rId20"/>
    <p:sldLayoutId id="2147483712" r:id="rId21"/>
    <p:sldLayoutId id="2147483685" r:id="rId22"/>
    <p:sldLayoutId id="2147484000" r:id="rId23"/>
    <p:sldLayoutId id="2147484001" r:id="rId24"/>
  </p:sldLayoutIdLst>
  <p:txStyles>
    <p:titleStyle>
      <a:lvl1pPr algn="l" defTabSz="914400" rtl="0" eaLnBrk="1" latinLnBrk="0" hangingPunct="1">
        <a:lnSpc>
          <a:spcPct val="90000"/>
        </a:lnSpc>
        <a:spcBef>
          <a:spcPct val="0"/>
        </a:spcBef>
        <a:buNone/>
        <a:defRPr sz="2800" b="0"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744" userDrawn="1">
          <p15:clr>
            <a:srgbClr val="F26B43"/>
          </p15:clr>
        </p15:guide>
        <p15:guide id="3" pos="384" userDrawn="1">
          <p15:clr>
            <a:srgbClr val="F26B43"/>
          </p15:clr>
        </p15:guide>
        <p15:guide id="4" pos="7296" userDrawn="1">
          <p15:clr>
            <a:srgbClr val="F26B43"/>
          </p15:clr>
        </p15:guide>
        <p15:guide id="5" orient="horz" pos="4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8834" y="199925"/>
            <a:ext cx="1159433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8834" y="1513036"/>
            <a:ext cx="11594333" cy="4663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60" y="1"/>
            <a:ext cx="493041" cy="365125"/>
          </a:xfrm>
          <a:prstGeom prst="rect">
            <a:avLst/>
          </a:prstGeom>
        </p:spPr>
        <p:txBody>
          <a:bodyPr vert="horz" lIns="91440" tIns="45720" rIns="91440" bIns="45720" rtlCol="0" anchor="ctr"/>
          <a:lstStyle>
            <a:lvl1pPr algn="r">
              <a:defRPr sz="900">
                <a:solidFill>
                  <a:schemeClr val="bg1">
                    <a:lumMod val="50000"/>
                  </a:schemeClr>
                </a:solidFill>
              </a:defRPr>
            </a:lvl1pPr>
          </a:lstStyle>
          <a:p>
            <a:fld id="{4EF9D3C6-162D-A348-BFC0-1CEF154C6935}" type="slidenum">
              <a:rPr lang="en-US" smtClean="0"/>
              <a:pPr/>
              <a:t>‹#›</a:t>
            </a:fld>
            <a:endParaRPr lang="en-US"/>
          </a:p>
        </p:txBody>
      </p:sp>
    </p:spTree>
    <p:extLst>
      <p:ext uri="{BB962C8B-B14F-4D97-AF65-F5344CB8AC3E}">
        <p14:creationId xmlns:p14="http://schemas.microsoft.com/office/powerpoint/2010/main" val="419169063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Lst>
  <p:hf sldNum="0" hdr="0" dt="0"/>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hyperlink" Target="http://hawaiihealthpartners.org/"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hyperlink" Target="mailto:info@hawaiihealthpartners.org"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7000" y="670620"/>
            <a:ext cx="9138000" cy="2724513"/>
          </a:xfrm>
        </p:spPr>
        <p:txBody>
          <a:bodyPr>
            <a:noAutofit/>
          </a:bodyPr>
          <a:lstStyle/>
          <a:p>
            <a:r>
              <a:rPr lang="en-US" sz="4400" b="1" dirty="0">
                <a:solidFill>
                  <a:schemeClr val="accent1"/>
                </a:solidFill>
              </a:rPr>
              <a:t>Hawai‘i Health Partners Webinar:</a:t>
            </a:r>
            <a:br>
              <a:rPr lang="en-US" sz="4400" b="1" dirty="0"/>
            </a:br>
            <a:r>
              <a:rPr lang="en-US" b="1" dirty="0">
                <a:solidFill>
                  <a:schemeClr val="accent1"/>
                </a:solidFill>
              </a:rPr>
              <a:t> </a:t>
            </a:r>
            <a:r>
              <a:rPr lang="en-US" sz="4400" dirty="0">
                <a:solidFill>
                  <a:schemeClr val="accent1"/>
                </a:solidFill>
              </a:rPr>
              <a:t>Beyond the NICU: Navigating Post-discharge Care for High-risk Infants</a:t>
            </a:r>
          </a:p>
        </p:txBody>
      </p:sp>
      <p:sp>
        <p:nvSpPr>
          <p:cNvPr id="3" name="Subtitle 2"/>
          <p:cNvSpPr>
            <a:spLocks noGrp="1"/>
          </p:cNvSpPr>
          <p:nvPr>
            <p:ph type="subTitle" idx="1"/>
          </p:nvPr>
        </p:nvSpPr>
        <p:spPr>
          <a:xfrm>
            <a:off x="1902211" y="3855412"/>
            <a:ext cx="8387578" cy="1454500"/>
          </a:xfrm>
        </p:spPr>
        <p:txBody>
          <a:bodyPr>
            <a:normAutofit/>
          </a:bodyPr>
          <a:lstStyle/>
          <a:p>
            <a:r>
              <a:rPr lang="en-US" sz="2800" dirty="0">
                <a:solidFill>
                  <a:schemeClr val="tx2">
                    <a:lumMod val="50000"/>
                  </a:schemeClr>
                </a:solidFill>
              </a:rPr>
              <a:t>Tuesday, February 4, 2025</a:t>
            </a:r>
          </a:p>
          <a:p>
            <a:r>
              <a:rPr lang="en-US" sz="2800" dirty="0">
                <a:solidFill>
                  <a:schemeClr val="tx2">
                    <a:lumMod val="50000"/>
                  </a:schemeClr>
                </a:solidFill>
              </a:rPr>
              <a:t>12:30pm—1:30pm via Zoom</a:t>
            </a:r>
          </a:p>
        </p:txBody>
      </p:sp>
    </p:spTree>
    <p:extLst>
      <p:ext uri="{BB962C8B-B14F-4D97-AF65-F5344CB8AC3E}">
        <p14:creationId xmlns:p14="http://schemas.microsoft.com/office/powerpoint/2010/main" val="593206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A246-0D8D-D39D-160C-AFFC7A2FCD10}"/>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Discharge Readiness: AAP Statement</a:t>
            </a:r>
            <a:endParaRPr lang="en-US" sz="4000" dirty="0"/>
          </a:p>
        </p:txBody>
      </p:sp>
      <p:sp>
        <p:nvSpPr>
          <p:cNvPr id="3" name="Footer Placeholder 2">
            <a:extLst>
              <a:ext uri="{FF2B5EF4-FFF2-40B4-BE49-F238E27FC236}">
                <a16:creationId xmlns:a16="http://schemas.microsoft.com/office/drawing/2014/main" id="{F101D77E-5206-BCB8-E5D7-9D3401F2F63E}"/>
              </a:ext>
            </a:extLst>
          </p:cNvPr>
          <p:cNvSpPr>
            <a:spLocks noGrp="1"/>
          </p:cNvSpPr>
          <p:nvPr>
            <p:ph type="ftr" sz="quarter" idx="3"/>
          </p:nvPr>
        </p:nvSpPr>
        <p:spPr/>
        <p:txBody>
          <a:bodyPr/>
          <a:lstStyle/>
          <a:p>
            <a:endParaRPr lang="en-US" dirty="0"/>
          </a:p>
        </p:txBody>
      </p:sp>
      <p:graphicFrame>
        <p:nvGraphicFramePr>
          <p:cNvPr id="16" name="AutoShape 2">
            <a:extLst>
              <a:ext uri="{FF2B5EF4-FFF2-40B4-BE49-F238E27FC236}">
                <a16:creationId xmlns:a16="http://schemas.microsoft.com/office/drawing/2014/main" id="{11655DD3-082F-65CA-BDE5-65BA39342DDF}"/>
              </a:ext>
            </a:extLst>
          </p:cNvPr>
          <p:cNvGraphicFramePr>
            <a:graphicFrameLocks/>
          </p:cNvGraphicFramePr>
          <p:nvPr/>
        </p:nvGraphicFramePr>
        <p:xfrm>
          <a:off x="922072" y="1589799"/>
          <a:ext cx="10347855" cy="4162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F59DA3E-ABF9-D1D4-ED0A-6D23900C0036}"/>
              </a:ext>
            </a:extLst>
          </p:cNvPr>
          <p:cNvSpPr txBox="1"/>
          <p:nvPr/>
        </p:nvSpPr>
        <p:spPr>
          <a:xfrm>
            <a:off x="8211934" y="5449976"/>
            <a:ext cx="3057993" cy="338554"/>
          </a:xfrm>
          <a:prstGeom prst="rect">
            <a:avLst/>
          </a:prstGeom>
          <a:noFill/>
        </p:spPr>
        <p:txBody>
          <a:bodyPr wrap="square" rtlCol="0">
            <a:spAutoFit/>
          </a:bodyPr>
          <a:lstStyle/>
          <a:p>
            <a:r>
              <a:rPr lang="en-US" sz="1600" i="1" dirty="0"/>
              <a:t>Pediatrics </a:t>
            </a:r>
            <a:r>
              <a:rPr lang="en-US" sz="1600" dirty="0"/>
              <a:t>2008;122;1119</a:t>
            </a:r>
          </a:p>
        </p:txBody>
      </p:sp>
    </p:spTree>
    <p:extLst>
      <p:ext uri="{BB962C8B-B14F-4D97-AF65-F5344CB8AC3E}">
        <p14:creationId xmlns:p14="http://schemas.microsoft.com/office/powerpoint/2010/main" val="308957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0E89-75D9-9021-3F4C-B5AF25E8E4B5}"/>
              </a:ext>
            </a:extLst>
          </p:cNvPr>
          <p:cNvSpPr>
            <a:spLocks noGrp="1"/>
          </p:cNvSpPr>
          <p:nvPr>
            <p:ph type="title"/>
          </p:nvPr>
        </p:nvSpPr>
        <p:spPr>
          <a:xfrm>
            <a:off x="298834" y="373564"/>
            <a:ext cx="11594333" cy="871647"/>
          </a:xfrm>
        </p:spPr>
        <p:txBody>
          <a:bodyPr anchor="ctr">
            <a:normAutofit/>
          </a:bodyPr>
          <a:lstStyle/>
          <a:p>
            <a:r>
              <a:rPr lang="en-US" sz="4400" dirty="0"/>
              <a:t>High-risk Infants: AAP</a:t>
            </a:r>
          </a:p>
        </p:txBody>
      </p:sp>
      <p:sp>
        <p:nvSpPr>
          <p:cNvPr id="11" name="Text Placeholder 3">
            <a:extLst>
              <a:ext uri="{FF2B5EF4-FFF2-40B4-BE49-F238E27FC236}">
                <a16:creationId xmlns:a16="http://schemas.microsoft.com/office/drawing/2014/main" id="{C93733AD-2932-C302-579D-EBAC029D326D}"/>
              </a:ext>
            </a:extLst>
          </p:cNvPr>
          <p:cNvSpPr>
            <a:spLocks noGrp="1"/>
          </p:cNvSpPr>
          <p:nvPr>
            <p:ph type="body" sz="quarter" idx="12"/>
          </p:nvPr>
        </p:nvSpPr>
        <p:spPr>
          <a:xfrm>
            <a:off x="298451" y="5985720"/>
            <a:ext cx="9080500" cy="203643"/>
          </a:xfrm>
        </p:spPr>
        <p:txBody>
          <a:bodyPr/>
          <a:lstStyle/>
          <a:p>
            <a:endParaRPr lang="en-US" dirty="0"/>
          </a:p>
        </p:txBody>
      </p:sp>
      <p:sp>
        <p:nvSpPr>
          <p:cNvPr id="5" name="Footer Placeholder 4">
            <a:extLst>
              <a:ext uri="{FF2B5EF4-FFF2-40B4-BE49-F238E27FC236}">
                <a16:creationId xmlns:a16="http://schemas.microsoft.com/office/drawing/2014/main" id="{B1C4621E-726E-331C-2EE1-B4BDC7B9C1C2}"/>
              </a:ext>
            </a:extLst>
          </p:cNvPr>
          <p:cNvSpPr>
            <a:spLocks noGrp="1"/>
          </p:cNvSpPr>
          <p:nvPr>
            <p:ph type="ftr" sz="quarter" idx="3"/>
          </p:nvPr>
        </p:nvSpPr>
        <p:spPr>
          <a:xfrm>
            <a:off x="224125" y="6356350"/>
            <a:ext cx="3683472" cy="365125"/>
          </a:xfrm>
        </p:spPr>
        <p:txBody>
          <a:bodyPr anchor="ctr">
            <a:normAutofit/>
          </a:bodyPr>
          <a:lstStyle/>
          <a:p>
            <a:pPr>
              <a:spcAft>
                <a:spcPts val="600"/>
              </a:spcAft>
            </a:pPr>
            <a:r>
              <a:rPr lang="en-US"/>
              <a:t>CREATING A HEALTHIER HAWAIʻI</a:t>
            </a:r>
          </a:p>
        </p:txBody>
      </p:sp>
      <p:graphicFrame>
        <p:nvGraphicFramePr>
          <p:cNvPr id="6" name="Content Placeholder 2">
            <a:extLst>
              <a:ext uri="{FF2B5EF4-FFF2-40B4-BE49-F238E27FC236}">
                <a16:creationId xmlns:a16="http://schemas.microsoft.com/office/drawing/2014/main" id="{25D8D52E-7B4E-102E-59E1-C4E858DB5140}"/>
              </a:ext>
            </a:extLst>
          </p:cNvPr>
          <p:cNvGraphicFramePr>
            <a:graphicFrameLocks noGrp="1"/>
          </p:cNvGraphicFramePr>
          <p:nvPr>
            <p:ph sz="quarter" idx="11"/>
          </p:nvPr>
        </p:nvGraphicFramePr>
        <p:xfrm>
          <a:off x="298451" y="1332377"/>
          <a:ext cx="11595100" cy="4564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4A9F032-11EC-93F4-5211-F6E1733C3EFF}"/>
              </a:ext>
            </a:extLst>
          </p:cNvPr>
          <p:cNvSpPr txBox="1"/>
          <p:nvPr/>
        </p:nvSpPr>
        <p:spPr>
          <a:xfrm>
            <a:off x="8304551" y="5246557"/>
            <a:ext cx="3057993" cy="338554"/>
          </a:xfrm>
          <a:prstGeom prst="rect">
            <a:avLst/>
          </a:prstGeom>
          <a:noFill/>
        </p:spPr>
        <p:txBody>
          <a:bodyPr wrap="square" rtlCol="0">
            <a:spAutoFit/>
          </a:bodyPr>
          <a:lstStyle/>
          <a:p>
            <a:r>
              <a:rPr lang="en-US" sz="1600" i="1" dirty="0"/>
              <a:t>Pediatrics </a:t>
            </a:r>
            <a:r>
              <a:rPr lang="en-US" sz="1600" dirty="0"/>
              <a:t>2008;122;1119</a:t>
            </a:r>
          </a:p>
        </p:txBody>
      </p:sp>
    </p:spTree>
    <p:extLst>
      <p:ext uri="{BB962C8B-B14F-4D97-AF65-F5344CB8AC3E}">
        <p14:creationId xmlns:p14="http://schemas.microsoft.com/office/powerpoint/2010/main" val="223352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03A94-0152-DF7B-A4D3-F2720423B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1E7E9-73DC-B005-7047-84E1D7AC06E8}"/>
              </a:ext>
            </a:extLst>
          </p:cNvPr>
          <p:cNvSpPr>
            <a:spLocks noGrp="1"/>
          </p:cNvSpPr>
          <p:nvPr>
            <p:ph type="title"/>
          </p:nvPr>
        </p:nvSpPr>
        <p:spPr/>
        <p:txBody>
          <a:bodyPr>
            <a:normAutofit/>
          </a:bodyPr>
          <a:lstStyle/>
          <a:p>
            <a:r>
              <a:rPr lang="en-US" sz="4400" dirty="0"/>
              <a:t>NICU Discharge</a:t>
            </a:r>
          </a:p>
        </p:txBody>
      </p:sp>
      <p:sp>
        <p:nvSpPr>
          <p:cNvPr id="3" name="Content Placeholder 2">
            <a:extLst>
              <a:ext uri="{FF2B5EF4-FFF2-40B4-BE49-F238E27FC236}">
                <a16:creationId xmlns:a16="http://schemas.microsoft.com/office/drawing/2014/main" id="{F78BE291-CC9D-5156-B054-1A97CD35776E}"/>
              </a:ext>
            </a:extLst>
          </p:cNvPr>
          <p:cNvSpPr>
            <a:spLocks noGrp="1"/>
          </p:cNvSpPr>
          <p:nvPr>
            <p:ph sz="quarter" idx="11"/>
          </p:nvPr>
        </p:nvSpPr>
        <p:spPr/>
        <p:txBody>
          <a:bodyPr>
            <a:normAutofit/>
          </a:bodyPr>
          <a:lstStyle/>
          <a:p>
            <a:r>
              <a:rPr lang="en-US" dirty="0">
                <a:solidFill>
                  <a:schemeClr val="tx2"/>
                </a:solidFill>
              </a:rPr>
              <a:t>Corrected age at discharge</a:t>
            </a:r>
          </a:p>
          <a:p>
            <a:pPr lvl="1"/>
            <a:r>
              <a:rPr lang="en-US" dirty="0">
                <a:solidFill>
                  <a:schemeClr val="tx2"/>
                </a:solidFill>
              </a:rPr>
              <a:t>22-27 </a:t>
            </a:r>
            <a:r>
              <a:rPr lang="en-US" dirty="0" err="1">
                <a:solidFill>
                  <a:schemeClr val="tx2"/>
                </a:solidFill>
              </a:rPr>
              <a:t>wks</a:t>
            </a:r>
            <a:r>
              <a:rPr lang="en-US" dirty="0">
                <a:solidFill>
                  <a:schemeClr val="tx2"/>
                </a:solidFill>
              </a:rPr>
              <a:t>:  term+ corrected</a:t>
            </a:r>
          </a:p>
          <a:p>
            <a:pPr lvl="1"/>
            <a:r>
              <a:rPr lang="en-US" dirty="0">
                <a:solidFill>
                  <a:schemeClr val="tx2"/>
                </a:solidFill>
              </a:rPr>
              <a:t>28-31 </a:t>
            </a:r>
            <a:r>
              <a:rPr lang="en-US" dirty="0" err="1">
                <a:solidFill>
                  <a:schemeClr val="tx2"/>
                </a:solidFill>
              </a:rPr>
              <a:t>wks</a:t>
            </a:r>
            <a:r>
              <a:rPr lang="en-US" dirty="0">
                <a:solidFill>
                  <a:schemeClr val="tx2"/>
                </a:solidFill>
              </a:rPr>
              <a:t>: 37-38 </a:t>
            </a:r>
            <a:r>
              <a:rPr lang="en-US" dirty="0" err="1">
                <a:solidFill>
                  <a:schemeClr val="tx2"/>
                </a:solidFill>
              </a:rPr>
              <a:t>wks</a:t>
            </a:r>
            <a:r>
              <a:rPr lang="en-US" dirty="0">
                <a:solidFill>
                  <a:schemeClr val="tx2"/>
                </a:solidFill>
              </a:rPr>
              <a:t> corrected</a:t>
            </a:r>
          </a:p>
          <a:p>
            <a:pPr lvl="1"/>
            <a:r>
              <a:rPr lang="en-US" dirty="0">
                <a:solidFill>
                  <a:schemeClr val="tx2"/>
                </a:solidFill>
              </a:rPr>
              <a:t>32-35 </a:t>
            </a:r>
            <a:r>
              <a:rPr lang="en-US" dirty="0" err="1">
                <a:solidFill>
                  <a:schemeClr val="tx2"/>
                </a:solidFill>
              </a:rPr>
              <a:t>wks</a:t>
            </a:r>
            <a:r>
              <a:rPr lang="en-US" dirty="0">
                <a:solidFill>
                  <a:schemeClr val="tx2"/>
                </a:solidFill>
              </a:rPr>
              <a:t>: 36 </a:t>
            </a:r>
            <a:r>
              <a:rPr lang="en-US" dirty="0" err="1">
                <a:solidFill>
                  <a:schemeClr val="tx2"/>
                </a:solidFill>
              </a:rPr>
              <a:t>wks</a:t>
            </a:r>
            <a:r>
              <a:rPr lang="en-US" dirty="0">
                <a:solidFill>
                  <a:schemeClr val="tx2"/>
                </a:solidFill>
              </a:rPr>
              <a:t> corrected</a:t>
            </a:r>
          </a:p>
          <a:p>
            <a:r>
              <a:rPr lang="en-US" dirty="0">
                <a:solidFill>
                  <a:schemeClr val="tx2"/>
                </a:solidFill>
              </a:rPr>
              <a:t>Discharge criteria</a:t>
            </a:r>
          </a:p>
          <a:p>
            <a:pPr lvl="1"/>
            <a:r>
              <a:rPr lang="en-US" dirty="0">
                <a:solidFill>
                  <a:schemeClr val="tx2"/>
                </a:solidFill>
              </a:rPr>
              <a:t>Respiratory stability</a:t>
            </a:r>
          </a:p>
          <a:p>
            <a:pPr lvl="1"/>
            <a:r>
              <a:rPr lang="en-US" dirty="0">
                <a:solidFill>
                  <a:schemeClr val="tx2"/>
                </a:solidFill>
              </a:rPr>
              <a:t>Temperature regulation</a:t>
            </a:r>
          </a:p>
          <a:p>
            <a:pPr lvl="1"/>
            <a:r>
              <a:rPr lang="en-US" dirty="0">
                <a:solidFill>
                  <a:schemeClr val="tx2"/>
                </a:solidFill>
              </a:rPr>
              <a:t>Feeding plan </a:t>
            </a:r>
          </a:p>
          <a:p>
            <a:pPr lvl="2"/>
            <a:r>
              <a:rPr lang="en-US" dirty="0">
                <a:solidFill>
                  <a:schemeClr val="tx2"/>
                </a:solidFill>
              </a:rPr>
              <a:t>Growth</a:t>
            </a:r>
          </a:p>
          <a:p>
            <a:pPr lvl="2"/>
            <a:r>
              <a:rPr lang="en-US" dirty="0">
                <a:solidFill>
                  <a:schemeClr val="tx2"/>
                </a:solidFill>
              </a:rPr>
              <a:t>Safety  </a:t>
            </a:r>
          </a:p>
        </p:txBody>
      </p:sp>
      <p:sp>
        <p:nvSpPr>
          <p:cNvPr id="5" name="Footer Placeholder 4">
            <a:extLst>
              <a:ext uri="{FF2B5EF4-FFF2-40B4-BE49-F238E27FC236}">
                <a16:creationId xmlns:a16="http://schemas.microsoft.com/office/drawing/2014/main" id="{7B4B0AE0-F18E-10FA-BB40-981B3D36D014}"/>
              </a:ext>
            </a:extLst>
          </p:cNvPr>
          <p:cNvSpPr>
            <a:spLocks noGrp="1"/>
          </p:cNvSpPr>
          <p:nvPr>
            <p:ph type="ftr" sz="quarter" idx="3"/>
          </p:nvPr>
        </p:nvSpPr>
        <p:spPr/>
        <p:txBody>
          <a:bodyPr/>
          <a:lstStyle/>
          <a:p>
            <a:r>
              <a:rPr lang="en-US"/>
              <a:t>CREATING A HEALTHIER HAWAIʻI</a:t>
            </a:r>
          </a:p>
        </p:txBody>
      </p:sp>
      <p:pic>
        <p:nvPicPr>
          <p:cNvPr id="3074" name="Picture 2" descr="UAB Hospital delivers record-breaking premature baby - News | UAB">
            <a:extLst>
              <a:ext uri="{FF2B5EF4-FFF2-40B4-BE49-F238E27FC236}">
                <a16:creationId xmlns:a16="http://schemas.microsoft.com/office/drawing/2014/main" id="{89120EA9-DED2-575D-5177-DE062228A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42" y="1939955"/>
            <a:ext cx="4775103" cy="358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82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AB62-C2F1-B5D5-E41F-444921F6007C}"/>
              </a:ext>
            </a:extLst>
          </p:cNvPr>
          <p:cNvSpPr>
            <a:spLocks noGrp="1"/>
          </p:cNvSpPr>
          <p:nvPr>
            <p:ph type="title"/>
          </p:nvPr>
        </p:nvSpPr>
        <p:spPr/>
        <p:txBody>
          <a:bodyPr/>
          <a:lstStyle/>
          <a:p>
            <a:r>
              <a:rPr lang="en-US" dirty="0"/>
              <a:t>Multi-disciplinary care team approach</a:t>
            </a:r>
          </a:p>
        </p:txBody>
      </p:sp>
      <p:sp>
        <p:nvSpPr>
          <p:cNvPr id="3" name="Content Placeholder 2">
            <a:extLst>
              <a:ext uri="{FF2B5EF4-FFF2-40B4-BE49-F238E27FC236}">
                <a16:creationId xmlns:a16="http://schemas.microsoft.com/office/drawing/2014/main" id="{BE824382-C5D5-07A8-6533-A73250138CC2}"/>
              </a:ext>
            </a:extLst>
          </p:cNvPr>
          <p:cNvSpPr>
            <a:spLocks noGrp="1"/>
          </p:cNvSpPr>
          <p:nvPr>
            <p:ph sz="quarter" idx="11"/>
          </p:nvPr>
        </p:nvSpPr>
        <p:spPr>
          <a:xfrm>
            <a:off x="7180407" y="1068587"/>
            <a:ext cx="4576164" cy="5287763"/>
          </a:xfrm>
        </p:spPr>
        <p:txBody>
          <a:bodyPr>
            <a:normAutofit lnSpcReduction="10000"/>
          </a:bodyPr>
          <a:lstStyle/>
          <a:p>
            <a:r>
              <a:rPr lang="en-US" dirty="0"/>
              <a:t>Improved coordination of care</a:t>
            </a:r>
          </a:p>
          <a:p>
            <a:r>
              <a:rPr lang="en-US" dirty="0"/>
              <a:t>Improved patient satisfaction</a:t>
            </a:r>
          </a:p>
          <a:p>
            <a:pPr lvl="1"/>
            <a:r>
              <a:rPr lang="en-US" dirty="0"/>
              <a:t>Improved adherence to treatment plans</a:t>
            </a:r>
          </a:p>
          <a:p>
            <a:pPr lvl="1"/>
            <a:r>
              <a:rPr lang="en-US" dirty="0"/>
              <a:t>Overall staff satisfaction</a:t>
            </a:r>
          </a:p>
          <a:p>
            <a:r>
              <a:rPr lang="en-US" dirty="0"/>
              <a:t>Improved outcomes</a:t>
            </a:r>
          </a:p>
          <a:p>
            <a:pPr lvl="1"/>
            <a:r>
              <a:rPr lang="en-US" dirty="0"/>
              <a:t>Decreased mortality</a:t>
            </a:r>
          </a:p>
          <a:p>
            <a:pPr lvl="1"/>
            <a:r>
              <a:rPr lang="en-US" dirty="0"/>
              <a:t>Decreased readmissions</a:t>
            </a:r>
          </a:p>
          <a:p>
            <a:pPr lvl="1"/>
            <a:r>
              <a:rPr lang="en-US" dirty="0"/>
              <a:t>Decreased LOS</a:t>
            </a:r>
          </a:p>
          <a:p>
            <a:pPr lvl="1"/>
            <a:r>
              <a:rPr lang="en-US" dirty="0"/>
              <a:t>Increased patient safety</a:t>
            </a:r>
          </a:p>
        </p:txBody>
      </p:sp>
      <p:sp>
        <p:nvSpPr>
          <p:cNvPr id="4" name="Text Placeholder 3">
            <a:extLst>
              <a:ext uri="{FF2B5EF4-FFF2-40B4-BE49-F238E27FC236}">
                <a16:creationId xmlns:a16="http://schemas.microsoft.com/office/drawing/2014/main" id="{5F60494B-E6B5-FDF5-2AED-331C0BADBD6F}"/>
              </a:ext>
            </a:extLst>
          </p:cNvPr>
          <p:cNvSpPr>
            <a:spLocks noGrp="1"/>
          </p:cNvSpPr>
          <p:nvPr>
            <p:ph type="body" sz="quarter" idx="12"/>
          </p:nvPr>
        </p:nvSpPr>
        <p:spPr>
          <a:xfrm>
            <a:off x="7614034" y="6427926"/>
            <a:ext cx="1600304" cy="221971"/>
          </a:xfrm>
        </p:spPr>
        <p:txBody>
          <a:bodyPr/>
          <a:lstStyle/>
          <a:p>
            <a:r>
              <a:rPr lang="en-US" dirty="0"/>
              <a:t>V Srinivas et al, 2023</a:t>
            </a:r>
          </a:p>
        </p:txBody>
      </p:sp>
      <p:sp>
        <p:nvSpPr>
          <p:cNvPr id="5" name="Footer Placeholder 4">
            <a:extLst>
              <a:ext uri="{FF2B5EF4-FFF2-40B4-BE49-F238E27FC236}">
                <a16:creationId xmlns:a16="http://schemas.microsoft.com/office/drawing/2014/main" id="{C7F4C7DB-135E-EFBC-8400-44627CF848CD}"/>
              </a:ext>
            </a:extLst>
          </p:cNvPr>
          <p:cNvSpPr>
            <a:spLocks noGrp="1"/>
          </p:cNvSpPr>
          <p:nvPr>
            <p:ph type="ftr" sz="quarter" idx="3"/>
          </p:nvPr>
        </p:nvSpPr>
        <p:spPr/>
        <p:txBody>
          <a:bodyPr/>
          <a:lstStyle/>
          <a:p>
            <a:r>
              <a:rPr lang="en-US"/>
              <a:t>CREATING A HEALTHIER HAWAIʻI</a:t>
            </a:r>
          </a:p>
        </p:txBody>
      </p:sp>
      <p:pic>
        <p:nvPicPr>
          <p:cNvPr id="7" name="Picture 6">
            <a:extLst>
              <a:ext uri="{FF2B5EF4-FFF2-40B4-BE49-F238E27FC236}">
                <a16:creationId xmlns:a16="http://schemas.microsoft.com/office/drawing/2014/main" id="{6A5DBF84-B027-ABFF-49CA-87EB04A33FC5}"/>
              </a:ext>
            </a:extLst>
          </p:cNvPr>
          <p:cNvPicPr>
            <a:picLocks noChangeAspect="1"/>
          </p:cNvPicPr>
          <p:nvPr/>
        </p:nvPicPr>
        <p:blipFill>
          <a:blip r:embed="rId2"/>
          <a:srcRect l="783" t="3341" r="36620" b="1629"/>
          <a:stretch/>
        </p:blipFill>
        <p:spPr>
          <a:xfrm>
            <a:off x="1214638" y="1164402"/>
            <a:ext cx="5385918" cy="5024961"/>
          </a:xfrm>
          <a:prstGeom prst="rect">
            <a:avLst/>
          </a:prstGeom>
        </p:spPr>
      </p:pic>
    </p:spTree>
    <p:extLst>
      <p:ext uri="{BB962C8B-B14F-4D97-AF65-F5344CB8AC3E}">
        <p14:creationId xmlns:p14="http://schemas.microsoft.com/office/powerpoint/2010/main" val="241521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624F-FEE0-D99D-3FCA-E75171FCA384}"/>
              </a:ext>
            </a:extLst>
          </p:cNvPr>
          <p:cNvSpPr>
            <a:spLocks noGrp="1"/>
          </p:cNvSpPr>
          <p:nvPr>
            <p:ph type="title"/>
          </p:nvPr>
        </p:nvSpPr>
        <p:spPr/>
        <p:txBody>
          <a:bodyPr/>
          <a:lstStyle/>
          <a:p>
            <a:r>
              <a:rPr lang="en-US" dirty="0"/>
              <a:t>Multi-disciplinary Pediatric Teams</a:t>
            </a:r>
          </a:p>
        </p:txBody>
      </p:sp>
      <p:sp>
        <p:nvSpPr>
          <p:cNvPr id="3" name="Content Placeholder 2">
            <a:extLst>
              <a:ext uri="{FF2B5EF4-FFF2-40B4-BE49-F238E27FC236}">
                <a16:creationId xmlns:a16="http://schemas.microsoft.com/office/drawing/2014/main" id="{423B4C48-9FBF-2437-7CAA-6DECAF962D1F}"/>
              </a:ext>
            </a:extLst>
          </p:cNvPr>
          <p:cNvSpPr>
            <a:spLocks noGrp="1"/>
          </p:cNvSpPr>
          <p:nvPr>
            <p:ph sz="quarter" idx="11"/>
          </p:nvPr>
        </p:nvSpPr>
        <p:spPr/>
        <p:txBody>
          <a:bodyPr/>
          <a:lstStyle/>
          <a:p>
            <a:r>
              <a:rPr lang="en-US" dirty="0"/>
              <a:t>Cleft craniofacial</a:t>
            </a:r>
          </a:p>
          <a:p>
            <a:r>
              <a:rPr lang="en-US" dirty="0"/>
              <a:t>Pulmonary hypertension</a:t>
            </a:r>
          </a:p>
          <a:p>
            <a:r>
              <a:rPr lang="en-US" dirty="0"/>
              <a:t>Palliative care</a:t>
            </a:r>
          </a:p>
          <a:p>
            <a:r>
              <a:rPr lang="en-US" dirty="0"/>
              <a:t>Oncology </a:t>
            </a:r>
          </a:p>
          <a:p>
            <a:r>
              <a:rPr lang="en-US" dirty="0"/>
              <a:t>Bronchopulmonary dysplasia</a:t>
            </a:r>
          </a:p>
          <a:p>
            <a:r>
              <a:rPr lang="en-US" dirty="0"/>
              <a:t>Cochlear implants</a:t>
            </a:r>
          </a:p>
          <a:p>
            <a:r>
              <a:rPr lang="en-US" dirty="0"/>
              <a:t>Intestinal rehabilitation</a:t>
            </a:r>
          </a:p>
          <a:p>
            <a:r>
              <a:rPr lang="en-US" dirty="0"/>
              <a:t>Tracheostomy</a:t>
            </a:r>
          </a:p>
        </p:txBody>
      </p:sp>
      <p:sp>
        <p:nvSpPr>
          <p:cNvPr id="4" name="Text Placeholder 3">
            <a:extLst>
              <a:ext uri="{FF2B5EF4-FFF2-40B4-BE49-F238E27FC236}">
                <a16:creationId xmlns:a16="http://schemas.microsoft.com/office/drawing/2014/main" id="{EFC4B103-D2CB-4B41-9A43-5F9825513CCD}"/>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CD4E1B0B-B948-EFD9-3811-1E187C558428}"/>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78710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8A1F60-0E9E-5E95-4C7C-688115D5B68A}"/>
              </a:ext>
            </a:extLst>
          </p:cNvPr>
          <p:cNvSpPr>
            <a:spLocks noGrp="1"/>
          </p:cNvSpPr>
          <p:nvPr>
            <p:ph type="title"/>
          </p:nvPr>
        </p:nvSpPr>
        <p:spPr/>
        <p:txBody>
          <a:bodyPr/>
          <a:lstStyle/>
          <a:p>
            <a:r>
              <a:rPr lang="en-US" sz="4000" i="1" dirty="0"/>
              <a:t>Post-NICU Multidisciplinary Care</a:t>
            </a:r>
            <a:endParaRPr lang="en-US" dirty="0"/>
          </a:p>
        </p:txBody>
      </p:sp>
      <p:sp>
        <p:nvSpPr>
          <p:cNvPr id="10" name="Content Placeholder 2">
            <a:extLst>
              <a:ext uri="{FF2B5EF4-FFF2-40B4-BE49-F238E27FC236}">
                <a16:creationId xmlns:a16="http://schemas.microsoft.com/office/drawing/2014/main" id="{DFBB987D-1973-5381-5009-05E8993EBA34}"/>
              </a:ext>
            </a:extLst>
          </p:cNvPr>
          <p:cNvSpPr>
            <a:spLocks noGrp="1"/>
          </p:cNvSpPr>
          <p:nvPr>
            <p:ph sz="quarter" idx="11"/>
          </p:nvPr>
        </p:nvSpPr>
        <p:spPr/>
        <p:txBody>
          <a:bodyPr>
            <a:normAutofit fontScale="92500" lnSpcReduction="10000"/>
          </a:bodyPr>
          <a:lstStyle/>
          <a:p>
            <a:r>
              <a:rPr lang="en-US" sz="2400" dirty="0"/>
              <a:t>Multi-system involvement</a:t>
            </a:r>
          </a:p>
          <a:p>
            <a:pPr lvl="1"/>
            <a:r>
              <a:rPr lang="en-US" sz="2000" dirty="0"/>
              <a:t>Need for technology/DME</a:t>
            </a:r>
          </a:p>
          <a:p>
            <a:pPr lvl="2"/>
            <a:r>
              <a:rPr lang="en-US" sz="1600" dirty="0"/>
              <a:t>Respiratory/airway:  Oxygen, Pulse oximetry, Suctioning, Tracheostomy</a:t>
            </a:r>
          </a:p>
          <a:p>
            <a:pPr lvl="2"/>
            <a:r>
              <a:rPr lang="en-US" sz="1600" dirty="0"/>
              <a:t>NGT/GT, feeding pump</a:t>
            </a:r>
          </a:p>
          <a:p>
            <a:pPr lvl="1"/>
            <a:r>
              <a:rPr lang="en-US" sz="2000" dirty="0"/>
              <a:t>Medications</a:t>
            </a:r>
          </a:p>
          <a:p>
            <a:pPr lvl="1"/>
            <a:r>
              <a:rPr lang="en-US" sz="2000" dirty="0"/>
              <a:t>Lab monitoring</a:t>
            </a:r>
          </a:p>
          <a:p>
            <a:pPr lvl="1"/>
            <a:r>
              <a:rPr lang="en-US" sz="2000" dirty="0"/>
              <a:t>Multiple specialists</a:t>
            </a:r>
          </a:p>
          <a:p>
            <a:r>
              <a:rPr lang="en-US" sz="2400" dirty="0"/>
              <a:t>Feeding and growth</a:t>
            </a:r>
          </a:p>
          <a:p>
            <a:pPr lvl="1"/>
            <a:r>
              <a:rPr lang="en-US" sz="2000" dirty="0"/>
              <a:t>Dietitian</a:t>
            </a:r>
          </a:p>
          <a:p>
            <a:pPr lvl="1"/>
            <a:r>
              <a:rPr lang="en-US" sz="2000" dirty="0"/>
              <a:t>Speech/feeding team</a:t>
            </a:r>
          </a:p>
          <a:p>
            <a:r>
              <a:rPr lang="en-US" sz="2400" dirty="0"/>
              <a:t>Neurodevelopmental</a:t>
            </a:r>
          </a:p>
          <a:p>
            <a:pPr lvl="1"/>
            <a:r>
              <a:rPr lang="en-US" sz="2000" dirty="0"/>
              <a:t>Occupational/physical therapists</a:t>
            </a:r>
          </a:p>
          <a:p>
            <a:pPr lvl="1"/>
            <a:r>
              <a:rPr lang="en-US" sz="2000" dirty="0"/>
              <a:t>Audiology</a:t>
            </a:r>
          </a:p>
          <a:p>
            <a:pPr lvl="1"/>
            <a:r>
              <a:rPr lang="en-US" sz="2000" dirty="0"/>
              <a:t>Speech &amp; communication</a:t>
            </a:r>
          </a:p>
        </p:txBody>
      </p:sp>
      <p:sp>
        <p:nvSpPr>
          <p:cNvPr id="13" name="Text Placeholder 12">
            <a:extLst>
              <a:ext uri="{FF2B5EF4-FFF2-40B4-BE49-F238E27FC236}">
                <a16:creationId xmlns:a16="http://schemas.microsoft.com/office/drawing/2014/main" id="{B59C314A-E3EB-1F8E-F3F5-6620AEA36E85}"/>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A1E9C94E-4947-06CC-486E-5B24A6751246}"/>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948152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2182-89CC-BFD4-6067-BF95CAC85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6A2C3-1D86-AD0E-C4BA-208EFFD11410}"/>
              </a:ext>
            </a:extLst>
          </p:cNvPr>
          <p:cNvSpPr>
            <a:spLocks noGrp="1"/>
          </p:cNvSpPr>
          <p:nvPr>
            <p:ph type="title"/>
          </p:nvPr>
        </p:nvSpPr>
        <p:spPr/>
        <p:txBody>
          <a:bodyPr>
            <a:normAutofit/>
          </a:bodyPr>
          <a:lstStyle/>
          <a:p>
            <a:r>
              <a:rPr lang="en-US" sz="4400" dirty="0"/>
              <a:t>BPD / Chronic lung disease</a:t>
            </a:r>
          </a:p>
        </p:txBody>
      </p:sp>
      <p:sp>
        <p:nvSpPr>
          <p:cNvPr id="3" name="Content Placeholder 2">
            <a:extLst>
              <a:ext uri="{FF2B5EF4-FFF2-40B4-BE49-F238E27FC236}">
                <a16:creationId xmlns:a16="http://schemas.microsoft.com/office/drawing/2014/main" id="{4B609BC6-BB05-B86C-5E58-A94DF50595CB}"/>
              </a:ext>
            </a:extLst>
          </p:cNvPr>
          <p:cNvSpPr>
            <a:spLocks noGrp="1"/>
          </p:cNvSpPr>
          <p:nvPr>
            <p:ph sz="quarter" idx="11"/>
          </p:nvPr>
        </p:nvSpPr>
        <p:spPr>
          <a:xfrm>
            <a:off x="298451" y="1332377"/>
            <a:ext cx="8275471" cy="4564305"/>
          </a:xfrm>
        </p:spPr>
        <p:txBody>
          <a:bodyPr>
            <a:normAutofit fontScale="92500" lnSpcReduction="10000"/>
          </a:bodyPr>
          <a:lstStyle/>
          <a:p>
            <a:r>
              <a:rPr lang="en-US" dirty="0">
                <a:solidFill>
                  <a:schemeClr val="tx2"/>
                </a:solidFill>
              </a:rPr>
              <a:t>Definitions</a:t>
            </a:r>
          </a:p>
          <a:p>
            <a:pPr lvl="1"/>
            <a:r>
              <a:rPr lang="en-US" dirty="0"/>
              <a:t>Previously = need for oxygen at 28 days of life</a:t>
            </a:r>
          </a:p>
          <a:p>
            <a:pPr lvl="1"/>
            <a:r>
              <a:rPr lang="en-US" dirty="0"/>
              <a:t>Current = </a:t>
            </a:r>
          </a:p>
          <a:p>
            <a:pPr lvl="2"/>
            <a:r>
              <a:rPr lang="en-US" dirty="0"/>
              <a:t>Need for oxygen at 36 </a:t>
            </a:r>
            <a:r>
              <a:rPr lang="en-US" dirty="0" err="1"/>
              <a:t>wks</a:t>
            </a:r>
            <a:r>
              <a:rPr lang="en-US" dirty="0"/>
              <a:t> corrected gestational age (VON)</a:t>
            </a:r>
          </a:p>
          <a:p>
            <a:pPr lvl="2"/>
            <a:r>
              <a:rPr lang="en-US" dirty="0"/>
              <a:t>Need for positive pressure support at 36 </a:t>
            </a:r>
            <a:r>
              <a:rPr lang="en-US" dirty="0" err="1"/>
              <a:t>wks</a:t>
            </a:r>
            <a:r>
              <a:rPr lang="en-US" dirty="0"/>
              <a:t> corrected gestational age (NICHD)</a:t>
            </a:r>
          </a:p>
          <a:p>
            <a:r>
              <a:rPr lang="en-US" dirty="0">
                <a:solidFill>
                  <a:schemeClr val="tx2"/>
                </a:solidFill>
              </a:rPr>
              <a:t>Overall rate has not changed</a:t>
            </a:r>
          </a:p>
          <a:p>
            <a:pPr lvl="1"/>
            <a:r>
              <a:rPr lang="en-US" dirty="0"/>
              <a:t>Technologic advances</a:t>
            </a:r>
          </a:p>
          <a:p>
            <a:pPr lvl="1"/>
            <a:r>
              <a:rPr lang="en-US" dirty="0"/>
              <a:t>Increasing survival of extremely preterm infants</a:t>
            </a:r>
            <a:endParaRPr lang="en-US" dirty="0">
              <a:solidFill>
                <a:schemeClr val="tx2"/>
              </a:solidFill>
            </a:endParaRPr>
          </a:p>
          <a:p>
            <a:pPr lvl="0"/>
            <a:r>
              <a:rPr lang="en-US" dirty="0"/>
              <a:t>Multidisciplinary Approach</a:t>
            </a:r>
          </a:p>
          <a:p>
            <a:pPr lvl="1"/>
            <a:r>
              <a:rPr lang="en-US" dirty="0"/>
              <a:t>Inpatient to outpatient</a:t>
            </a:r>
          </a:p>
          <a:p>
            <a:pPr lvl="1"/>
            <a:r>
              <a:rPr lang="en-US" dirty="0"/>
              <a:t>Key to optimizing outcomes</a:t>
            </a:r>
          </a:p>
        </p:txBody>
      </p:sp>
      <p:sp>
        <p:nvSpPr>
          <p:cNvPr id="4" name="Text Placeholder 3">
            <a:extLst>
              <a:ext uri="{FF2B5EF4-FFF2-40B4-BE49-F238E27FC236}">
                <a16:creationId xmlns:a16="http://schemas.microsoft.com/office/drawing/2014/main" id="{3AD0924B-9489-99C0-01AB-E9139AEEF311}"/>
              </a:ext>
            </a:extLst>
          </p:cNvPr>
          <p:cNvSpPr>
            <a:spLocks noGrp="1"/>
          </p:cNvSpPr>
          <p:nvPr>
            <p:ph type="body" sz="quarter" idx="12"/>
          </p:nvPr>
        </p:nvSpPr>
        <p:spPr/>
        <p:txBody>
          <a:bodyPr/>
          <a:lstStyle/>
          <a:p>
            <a:r>
              <a:rPr lang="en-US" dirty="0"/>
              <a:t>https://encrypted-tbn0.gstatic.com/images?q=tbn:ANd9GcSGaAdQZorAhfIKRnhL_RfMpHdALD6iwKRQYw&amp;s</a:t>
            </a:r>
          </a:p>
        </p:txBody>
      </p:sp>
      <p:sp>
        <p:nvSpPr>
          <p:cNvPr id="5" name="Footer Placeholder 4">
            <a:extLst>
              <a:ext uri="{FF2B5EF4-FFF2-40B4-BE49-F238E27FC236}">
                <a16:creationId xmlns:a16="http://schemas.microsoft.com/office/drawing/2014/main" id="{01A0E592-783E-608D-F275-2FC2C4081691}"/>
              </a:ext>
            </a:extLst>
          </p:cNvPr>
          <p:cNvSpPr>
            <a:spLocks noGrp="1"/>
          </p:cNvSpPr>
          <p:nvPr>
            <p:ph type="ftr" sz="quarter" idx="3"/>
          </p:nvPr>
        </p:nvSpPr>
        <p:spPr/>
        <p:txBody>
          <a:bodyPr/>
          <a:lstStyle/>
          <a:p>
            <a:r>
              <a:rPr lang="en-US"/>
              <a:t>CREATING A HEALTHIER HAWAIʻI</a:t>
            </a:r>
          </a:p>
        </p:txBody>
      </p:sp>
      <p:pic>
        <p:nvPicPr>
          <p:cNvPr id="6" name="Picture 6" descr="Pathology of Bronchopulmonary Dysplasia | SpringerLink">
            <a:extLst>
              <a:ext uri="{FF2B5EF4-FFF2-40B4-BE49-F238E27FC236}">
                <a16:creationId xmlns:a16="http://schemas.microsoft.com/office/drawing/2014/main" id="{72CCB2EB-2809-31A3-F68A-EE94BFDA5D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17210" y="3702818"/>
            <a:ext cx="2514215" cy="18228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7BEB445-0BCA-6409-D379-1FE9C62A604C}"/>
              </a:ext>
            </a:extLst>
          </p:cNvPr>
          <p:cNvPicPr>
            <a:picLocks noChangeAspect="1"/>
          </p:cNvPicPr>
          <p:nvPr/>
        </p:nvPicPr>
        <p:blipFill>
          <a:blip r:embed="rId3"/>
          <a:stretch>
            <a:fillRect/>
          </a:stretch>
        </p:blipFill>
        <p:spPr>
          <a:xfrm>
            <a:off x="8944441" y="1035735"/>
            <a:ext cx="2659751" cy="2579730"/>
          </a:xfrm>
          <a:prstGeom prst="rect">
            <a:avLst/>
          </a:prstGeom>
        </p:spPr>
      </p:pic>
    </p:spTree>
    <p:extLst>
      <p:ext uri="{BB962C8B-B14F-4D97-AF65-F5344CB8AC3E}">
        <p14:creationId xmlns:p14="http://schemas.microsoft.com/office/powerpoint/2010/main" val="941708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5C02E-4CD6-D5EE-DB31-5641AE76D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A5A0DB-1D1D-C904-D201-3CA0D74BBC2C}"/>
              </a:ext>
            </a:extLst>
          </p:cNvPr>
          <p:cNvSpPr>
            <a:spLocks noGrp="1"/>
          </p:cNvSpPr>
          <p:nvPr>
            <p:ph type="title"/>
          </p:nvPr>
        </p:nvSpPr>
        <p:spPr/>
        <p:txBody>
          <a:bodyPr>
            <a:normAutofit/>
          </a:bodyPr>
          <a:lstStyle/>
          <a:p>
            <a:r>
              <a:rPr lang="en-US" sz="4400"/>
              <a:t>BPD / Chronic Lung Disease</a:t>
            </a:r>
            <a:endParaRPr lang="en-US" sz="4400" dirty="0"/>
          </a:p>
        </p:txBody>
      </p:sp>
      <p:sp>
        <p:nvSpPr>
          <p:cNvPr id="3" name="Content Placeholder 2">
            <a:extLst>
              <a:ext uri="{FF2B5EF4-FFF2-40B4-BE49-F238E27FC236}">
                <a16:creationId xmlns:a16="http://schemas.microsoft.com/office/drawing/2014/main" id="{56B8004D-ECE1-87B1-BAE9-93FEBB9B0221}"/>
              </a:ext>
            </a:extLst>
          </p:cNvPr>
          <p:cNvSpPr>
            <a:spLocks noGrp="1"/>
          </p:cNvSpPr>
          <p:nvPr>
            <p:ph sz="quarter" idx="11"/>
          </p:nvPr>
        </p:nvSpPr>
        <p:spPr>
          <a:xfrm>
            <a:off x="298451" y="1332377"/>
            <a:ext cx="8242648" cy="5023973"/>
          </a:xfrm>
        </p:spPr>
        <p:txBody>
          <a:bodyPr>
            <a:normAutofit/>
          </a:bodyPr>
          <a:lstStyle/>
          <a:p>
            <a:r>
              <a:rPr lang="en-US" dirty="0">
                <a:solidFill>
                  <a:schemeClr val="tx2"/>
                </a:solidFill>
              </a:rPr>
              <a:t>Management</a:t>
            </a:r>
          </a:p>
          <a:p>
            <a:pPr lvl="1"/>
            <a:r>
              <a:rPr lang="en-US" dirty="0">
                <a:solidFill>
                  <a:schemeClr val="tx2"/>
                </a:solidFill>
              </a:rPr>
              <a:t>Oxygen</a:t>
            </a:r>
          </a:p>
          <a:p>
            <a:pPr lvl="1"/>
            <a:r>
              <a:rPr lang="en-US" dirty="0">
                <a:solidFill>
                  <a:schemeClr val="tx2"/>
                </a:solidFill>
              </a:rPr>
              <a:t>Diuretics</a:t>
            </a:r>
          </a:p>
          <a:p>
            <a:pPr lvl="1"/>
            <a:r>
              <a:rPr lang="en-US" dirty="0">
                <a:solidFill>
                  <a:schemeClr val="tx2"/>
                </a:solidFill>
              </a:rPr>
              <a:t>Pulmonology</a:t>
            </a:r>
          </a:p>
          <a:p>
            <a:r>
              <a:rPr lang="en-US" dirty="0">
                <a:solidFill>
                  <a:schemeClr val="tx2"/>
                </a:solidFill>
              </a:rPr>
              <a:t>Multi-system involvement</a:t>
            </a:r>
          </a:p>
          <a:p>
            <a:pPr lvl="1"/>
            <a:r>
              <a:rPr lang="en-US" dirty="0">
                <a:solidFill>
                  <a:schemeClr val="tx2"/>
                </a:solidFill>
              </a:rPr>
              <a:t>Feeding: dysphagia, reflux, chronic aspiration</a:t>
            </a:r>
          </a:p>
          <a:p>
            <a:pPr lvl="1"/>
            <a:r>
              <a:rPr lang="en-US" dirty="0">
                <a:solidFill>
                  <a:schemeClr val="tx2"/>
                </a:solidFill>
              </a:rPr>
              <a:t>Growth &amp; Nutrition: high caloric needs, metabolic bone disease, cholestasis</a:t>
            </a:r>
          </a:p>
          <a:p>
            <a:pPr lvl="1"/>
            <a:r>
              <a:rPr lang="en-US" dirty="0">
                <a:solidFill>
                  <a:schemeClr val="tx2"/>
                </a:solidFill>
              </a:rPr>
              <a:t>Neuro-Developmental</a:t>
            </a:r>
          </a:p>
          <a:p>
            <a:pPr lvl="1"/>
            <a:r>
              <a:rPr lang="en-US" dirty="0">
                <a:solidFill>
                  <a:schemeClr val="tx2"/>
                </a:solidFill>
              </a:rPr>
              <a:t>Pulmonary hypertension</a:t>
            </a:r>
          </a:p>
          <a:p>
            <a:pPr lvl="1"/>
            <a:r>
              <a:rPr lang="en-US" dirty="0">
                <a:solidFill>
                  <a:schemeClr val="tx2"/>
                </a:solidFill>
              </a:rPr>
              <a:t>Risk of infection</a:t>
            </a:r>
          </a:p>
          <a:p>
            <a:pPr marL="0" indent="0">
              <a:buNone/>
            </a:pPr>
            <a:endParaRPr lang="en-US" dirty="0">
              <a:solidFill>
                <a:schemeClr val="tx2"/>
              </a:solidFill>
            </a:endParaRPr>
          </a:p>
        </p:txBody>
      </p:sp>
      <p:sp>
        <p:nvSpPr>
          <p:cNvPr id="5" name="Footer Placeholder 4">
            <a:extLst>
              <a:ext uri="{FF2B5EF4-FFF2-40B4-BE49-F238E27FC236}">
                <a16:creationId xmlns:a16="http://schemas.microsoft.com/office/drawing/2014/main" id="{0352DA4A-F479-3947-67FE-9351DD4F3663}"/>
              </a:ext>
            </a:extLst>
          </p:cNvPr>
          <p:cNvSpPr>
            <a:spLocks noGrp="1"/>
          </p:cNvSpPr>
          <p:nvPr>
            <p:ph type="ftr" sz="quarter" idx="3"/>
          </p:nvPr>
        </p:nvSpPr>
        <p:spPr/>
        <p:txBody>
          <a:bodyPr/>
          <a:lstStyle/>
          <a:p>
            <a:r>
              <a:rPr lang="en-US"/>
              <a:t>CREATING A HEALTHIER HAWAIʻI</a:t>
            </a:r>
          </a:p>
        </p:txBody>
      </p:sp>
      <p:pic>
        <p:nvPicPr>
          <p:cNvPr id="4" name="Picture 8" descr="Children | Free Full-Text | The Most Valuable Predictive Factors for Bronchopulmonary  Dysplasia in Very Preterm Infants">
            <a:extLst>
              <a:ext uri="{FF2B5EF4-FFF2-40B4-BE49-F238E27FC236}">
                <a16:creationId xmlns:a16="http://schemas.microsoft.com/office/drawing/2014/main" id="{8463358E-BDA7-3F9F-3C85-60ABF599EF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69628" y="1931473"/>
            <a:ext cx="3492709" cy="355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918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C19D6-17EB-5207-3869-0DD2B488A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4D949-C246-9047-7F75-48734BBE1537}"/>
              </a:ext>
            </a:extLst>
          </p:cNvPr>
          <p:cNvSpPr>
            <a:spLocks noGrp="1"/>
          </p:cNvSpPr>
          <p:nvPr>
            <p:ph type="title"/>
          </p:nvPr>
        </p:nvSpPr>
        <p:spPr/>
        <p:txBody>
          <a:bodyPr>
            <a:normAutofit/>
          </a:bodyPr>
          <a:lstStyle/>
          <a:p>
            <a:r>
              <a:rPr lang="en-US" sz="4400" dirty="0"/>
              <a:t>Feeding</a:t>
            </a:r>
          </a:p>
        </p:txBody>
      </p:sp>
      <p:sp>
        <p:nvSpPr>
          <p:cNvPr id="3" name="Content Placeholder 2">
            <a:extLst>
              <a:ext uri="{FF2B5EF4-FFF2-40B4-BE49-F238E27FC236}">
                <a16:creationId xmlns:a16="http://schemas.microsoft.com/office/drawing/2014/main" id="{319BCFF8-6F70-1AD2-C920-8559AA3FD866}"/>
              </a:ext>
            </a:extLst>
          </p:cNvPr>
          <p:cNvSpPr>
            <a:spLocks noGrp="1"/>
          </p:cNvSpPr>
          <p:nvPr>
            <p:ph sz="quarter" idx="11"/>
          </p:nvPr>
        </p:nvSpPr>
        <p:spPr>
          <a:xfrm>
            <a:off x="298451" y="1332377"/>
            <a:ext cx="11595100" cy="4858561"/>
          </a:xfrm>
        </p:spPr>
        <p:txBody>
          <a:bodyPr>
            <a:normAutofit fontScale="92500" lnSpcReduction="10000"/>
          </a:bodyPr>
          <a:lstStyle/>
          <a:p>
            <a:r>
              <a:rPr lang="en-US" dirty="0">
                <a:solidFill>
                  <a:schemeClr val="tx2"/>
                </a:solidFill>
              </a:rPr>
              <a:t>Immature suck swallow breathing coordination</a:t>
            </a:r>
          </a:p>
          <a:p>
            <a:pPr lvl="1"/>
            <a:r>
              <a:rPr lang="en-US" dirty="0">
                <a:solidFill>
                  <a:schemeClr val="tx2"/>
                </a:solidFill>
              </a:rPr>
              <a:t>Dysphagia</a:t>
            </a:r>
          </a:p>
          <a:p>
            <a:pPr lvl="2"/>
            <a:r>
              <a:rPr lang="en-US" dirty="0">
                <a:solidFill>
                  <a:schemeClr val="tx2"/>
                </a:solidFill>
              </a:rPr>
              <a:t>Aspiration</a:t>
            </a:r>
          </a:p>
          <a:p>
            <a:pPr lvl="2"/>
            <a:r>
              <a:rPr lang="en-US" dirty="0">
                <a:solidFill>
                  <a:schemeClr val="tx2"/>
                </a:solidFill>
              </a:rPr>
              <a:t>Risk of readmission</a:t>
            </a:r>
          </a:p>
          <a:p>
            <a:pPr lvl="1"/>
            <a:r>
              <a:rPr lang="en-US" dirty="0">
                <a:solidFill>
                  <a:schemeClr val="tx2"/>
                </a:solidFill>
              </a:rPr>
              <a:t>Aversion</a:t>
            </a:r>
          </a:p>
          <a:p>
            <a:r>
              <a:rPr lang="en-US" dirty="0">
                <a:solidFill>
                  <a:schemeClr val="tx2"/>
                </a:solidFill>
              </a:rPr>
              <a:t>Speech/feeding team</a:t>
            </a:r>
          </a:p>
          <a:p>
            <a:pPr lvl="1"/>
            <a:r>
              <a:rPr lang="en-US" dirty="0">
                <a:solidFill>
                  <a:schemeClr val="tx2"/>
                </a:solidFill>
              </a:rPr>
              <a:t>Special nipples/feeding techniques</a:t>
            </a:r>
          </a:p>
          <a:p>
            <a:pPr lvl="1"/>
            <a:r>
              <a:rPr lang="en-US" dirty="0">
                <a:solidFill>
                  <a:schemeClr val="tx2"/>
                </a:solidFill>
              </a:rPr>
              <a:t>Neuromuscular Electrical Stimulation therapy</a:t>
            </a:r>
          </a:p>
          <a:p>
            <a:r>
              <a:rPr lang="en-US" dirty="0">
                <a:solidFill>
                  <a:schemeClr val="tx2"/>
                </a:solidFill>
              </a:rPr>
              <a:t>Home Tube feeding</a:t>
            </a:r>
          </a:p>
          <a:p>
            <a:pPr lvl="1"/>
            <a:r>
              <a:rPr lang="en-US" dirty="0">
                <a:solidFill>
                  <a:schemeClr val="tx2"/>
                </a:solidFill>
              </a:rPr>
              <a:t>Nasogastric tube</a:t>
            </a:r>
          </a:p>
          <a:p>
            <a:pPr lvl="2"/>
            <a:r>
              <a:rPr lang="en-US" dirty="0">
                <a:solidFill>
                  <a:schemeClr val="tx2"/>
                </a:solidFill>
              </a:rPr>
              <a:t>2020-24 = 123 (25/yr)</a:t>
            </a:r>
          </a:p>
          <a:p>
            <a:pPr lvl="1"/>
            <a:r>
              <a:rPr lang="en-US" dirty="0">
                <a:solidFill>
                  <a:schemeClr val="tx2"/>
                </a:solidFill>
              </a:rPr>
              <a:t>Gastrostomy</a:t>
            </a:r>
          </a:p>
          <a:p>
            <a:pPr lvl="2"/>
            <a:r>
              <a:rPr lang="en-US" dirty="0">
                <a:solidFill>
                  <a:schemeClr val="tx2"/>
                </a:solidFill>
              </a:rPr>
              <a:t>10/yr</a:t>
            </a:r>
          </a:p>
          <a:p>
            <a:pPr marL="0" indent="0">
              <a:buNone/>
            </a:pPr>
            <a:endParaRPr lang="en-US" dirty="0">
              <a:solidFill>
                <a:schemeClr val="tx2"/>
              </a:solidFill>
            </a:endParaRPr>
          </a:p>
        </p:txBody>
      </p:sp>
      <p:sp>
        <p:nvSpPr>
          <p:cNvPr id="5" name="Footer Placeholder 4">
            <a:extLst>
              <a:ext uri="{FF2B5EF4-FFF2-40B4-BE49-F238E27FC236}">
                <a16:creationId xmlns:a16="http://schemas.microsoft.com/office/drawing/2014/main" id="{C8BD6067-F964-9186-4EA1-7033B22259B8}"/>
              </a:ext>
            </a:extLst>
          </p:cNvPr>
          <p:cNvSpPr>
            <a:spLocks noGrp="1"/>
          </p:cNvSpPr>
          <p:nvPr>
            <p:ph type="ftr" sz="quarter" idx="3"/>
          </p:nvPr>
        </p:nvSpPr>
        <p:spPr/>
        <p:txBody>
          <a:bodyPr/>
          <a:lstStyle/>
          <a:p>
            <a:r>
              <a:rPr lang="en-US"/>
              <a:t>CREATING A HEALTHIER HAWAIʻI</a:t>
            </a:r>
          </a:p>
        </p:txBody>
      </p:sp>
      <p:pic>
        <p:nvPicPr>
          <p:cNvPr id="4098" name="Picture 2" descr="Premature girl and boy babies may need different food to thrive – and  breastmilk may differ for each sex">
            <a:extLst>
              <a:ext uri="{FF2B5EF4-FFF2-40B4-BE49-F238E27FC236}">
                <a16:creationId xmlns:a16="http://schemas.microsoft.com/office/drawing/2014/main" id="{72AFD413-47AE-569E-38EF-A5DFC1096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815" y="3757587"/>
            <a:ext cx="3827489" cy="21433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teral Nutrition in Preterm Infants ...">
            <a:extLst>
              <a:ext uri="{FF2B5EF4-FFF2-40B4-BE49-F238E27FC236}">
                <a16:creationId xmlns:a16="http://schemas.microsoft.com/office/drawing/2014/main" id="{81A5CAE9-8C6E-09B4-5793-4F0BCA3B6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816" y="957019"/>
            <a:ext cx="3827488" cy="254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496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005CA-6C40-732D-6819-C84930C84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47328-14A7-C96E-35DA-5F45F840CA31}"/>
              </a:ext>
            </a:extLst>
          </p:cNvPr>
          <p:cNvSpPr>
            <a:spLocks noGrp="1"/>
          </p:cNvSpPr>
          <p:nvPr>
            <p:ph type="title"/>
          </p:nvPr>
        </p:nvSpPr>
        <p:spPr/>
        <p:txBody>
          <a:bodyPr>
            <a:normAutofit/>
          </a:bodyPr>
          <a:lstStyle/>
          <a:p>
            <a:r>
              <a:rPr lang="en-US" sz="4400" dirty="0"/>
              <a:t>Growth/Nutrition</a:t>
            </a:r>
          </a:p>
        </p:txBody>
      </p:sp>
      <p:sp>
        <p:nvSpPr>
          <p:cNvPr id="3" name="Content Placeholder 2">
            <a:extLst>
              <a:ext uri="{FF2B5EF4-FFF2-40B4-BE49-F238E27FC236}">
                <a16:creationId xmlns:a16="http://schemas.microsoft.com/office/drawing/2014/main" id="{4EEDBEE5-D056-53F5-16BF-C54F419ACC87}"/>
              </a:ext>
            </a:extLst>
          </p:cNvPr>
          <p:cNvSpPr>
            <a:spLocks noGrp="1"/>
          </p:cNvSpPr>
          <p:nvPr>
            <p:ph sz="quarter" idx="11"/>
          </p:nvPr>
        </p:nvSpPr>
        <p:spPr/>
        <p:txBody>
          <a:bodyPr>
            <a:normAutofit/>
          </a:bodyPr>
          <a:lstStyle/>
          <a:p>
            <a:r>
              <a:rPr lang="en-US" dirty="0">
                <a:solidFill>
                  <a:schemeClr val="tx2"/>
                </a:solidFill>
              </a:rPr>
              <a:t>High caloric and mineral needs</a:t>
            </a:r>
          </a:p>
          <a:p>
            <a:pPr lvl="1"/>
            <a:r>
              <a:rPr lang="en-US" dirty="0">
                <a:solidFill>
                  <a:schemeClr val="tx2"/>
                </a:solidFill>
              </a:rPr>
              <a:t>40-50% discharged at &lt;10</a:t>
            </a:r>
            <a:r>
              <a:rPr lang="en-US" baseline="30000" dirty="0">
                <a:solidFill>
                  <a:schemeClr val="tx2"/>
                </a:solidFill>
              </a:rPr>
              <a:t>th</a:t>
            </a:r>
            <a:r>
              <a:rPr lang="en-US" dirty="0">
                <a:solidFill>
                  <a:schemeClr val="tx2"/>
                </a:solidFill>
              </a:rPr>
              <a:t> percentile for corrected age</a:t>
            </a:r>
          </a:p>
          <a:p>
            <a:pPr lvl="1"/>
            <a:r>
              <a:rPr lang="en-US" dirty="0">
                <a:solidFill>
                  <a:schemeClr val="tx2"/>
                </a:solidFill>
              </a:rPr>
              <a:t>2-5% discharged with &gt;20 kcal/oz</a:t>
            </a:r>
          </a:p>
          <a:p>
            <a:r>
              <a:rPr lang="en-US" dirty="0">
                <a:solidFill>
                  <a:schemeClr val="tx2"/>
                </a:solidFill>
              </a:rPr>
              <a:t>Special formulas</a:t>
            </a:r>
          </a:p>
          <a:p>
            <a:pPr lvl="1"/>
            <a:r>
              <a:rPr lang="en-US" dirty="0">
                <a:solidFill>
                  <a:schemeClr val="tx2"/>
                </a:solidFill>
              </a:rPr>
              <a:t>Partially hydrolyzed</a:t>
            </a:r>
          </a:p>
          <a:p>
            <a:pPr lvl="2"/>
            <a:r>
              <a:rPr lang="en-US" sz="2400" dirty="0">
                <a:solidFill>
                  <a:schemeClr val="tx2"/>
                </a:solidFill>
              </a:rPr>
              <a:t>Milk protein Intolerance</a:t>
            </a:r>
          </a:p>
          <a:p>
            <a:pPr lvl="1"/>
            <a:r>
              <a:rPr lang="en-US" dirty="0">
                <a:solidFill>
                  <a:schemeClr val="tx2"/>
                </a:solidFill>
              </a:rPr>
              <a:t>Elemental</a:t>
            </a:r>
          </a:p>
          <a:p>
            <a:pPr lvl="2"/>
            <a:r>
              <a:rPr lang="en-US" sz="2400" dirty="0">
                <a:solidFill>
                  <a:schemeClr val="tx2"/>
                </a:solidFill>
              </a:rPr>
              <a:t>NEC/short gut</a:t>
            </a:r>
          </a:p>
          <a:p>
            <a:pPr lvl="2"/>
            <a:r>
              <a:rPr lang="en-US" sz="2400" dirty="0">
                <a:solidFill>
                  <a:schemeClr val="tx2"/>
                </a:solidFill>
              </a:rPr>
              <a:t>History of colitis</a:t>
            </a:r>
          </a:p>
          <a:p>
            <a:pPr lvl="2"/>
            <a:r>
              <a:rPr lang="en-US" sz="2400" dirty="0">
                <a:solidFill>
                  <a:schemeClr val="tx2"/>
                </a:solidFill>
              </a:rPr>
              <a:t>GE Reflux</a:t>
            </a:r>
          </a:p>
          <a:p>
            <a:pPr lvl="2"/>
            <a:endParaRPr lang="en-US" sz="2400" dirty="0">
              <a:solidFill>
                <a:schemeClr val="tx2"/>
              </a:solidFill>
            </a:endParaRPr>
          </a:p>
        </p:txBody>
      </p:sp>
      <p:sp>
        <p:nvSpPr>
          <p:cNvPr id="4" name="Text Placeholder 3">
            <a:extLst>
              <a:ext uri="{FF2B5EF4-FFF2-40B4-BE49-F238E27FC236}">
                <a16:creationId xmlns:a16="http://schemas.microsoft.com/office/drawing/2014/main" id="{6583F6EB-C5D7-668D-6C10-0BB030D6718B}"/>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FB034EF6-8D98-CA74-88D1-FBD1FB118C9D}"/>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403854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7CB287A-5A8F-7300-B8C3-ECE5F1C89EE1}"/>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
        <p:nvSpPr>
          <p:cNvPr id="6" name="Title 1">
            <a:extLst>
              <a:ext uri="{FF2B5EF4-FFF2-40B4-BE49-F238E27FC236}">
                <a16:creationId xmlns:a16="http://schemas.microsoft.com/office/drawing/2014/main" id="{20546B42-68BB-C179-A404-9DEFC1DFBC8E}"/>
              </a:ext>
            </a:extLst>
          </p:cNvPr>
          <p:cNvSpPr txBox="1">
            <a:spLocks/>
          </p:cNvSpPr>
          <p:nvPr/>
        </p:nvSpPr>
        <p:spPr>
          <a:xfrm>
            <a:off x="347496" y="395436"/>
            <a:ext cx="8695750" cy="871648"/>
          </a:xfrm>
          <a:prstGeom prst="rect">
            <a:avLst/>
          </a:prstGeom>
        </p:spPr>
        <p:txBody>
          <a:bodyPr vert="horz" lIns="91440" tIns="45720" rIns="91440" bIns="9144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91BA"/>
                </a:solidFill>
                <a:effectLst/>
                <a:uLnTx/>
                <a:uFillTx/>
                <a:latin typeface="Arial"/>
                <a:ea typeface="+mj-ea"/>
                <a:cs typeface="+mj-cs"/>
              </a:rPr>
              <a:t>Webinar Information</a:t>
            </a:r>
            <a:endParaRPr kumimoji="0" lang="en-US" sz="4000" b="0" i="0" u="none" strike="noStrike" kern="1200" cap="none" spc="0" normalizeH="0" baseline="0" noProof="0" dirty="0">
              <a:ln>
                <a:noFill/>
              </a:ln>
              <a:solidFill>
                <a:srgbClr val="0091BA"/>
              </a:solidFill>
              <a:effectLst/>
              <a:uLnTx/>
              <a:uFillTx/>
              <a:latin typeface="Arial"/>
              <a:ea typeface="+mj-ea"/>
              <a:cs typeface="+mj-cs"/>
            </a:endParaRPr>
          </a:p>
        </p:txBody>
      </p:sp>
      <p:sp>
        <p:nvSpPr>
          <p:cNvPr id="7" name="Content Placeholder 2">
            <a:extLst>
              <a:ext uri="{FF2B5EF4-FFF2-40B4-BE49-F238E27FC236}">
                <a16:creationId xmlns:a16="http://schemas.microsoft.com/office/drawing/2014/main" id="{46168639-8B5B-BC86-C088-D7E22D2417EE}"/>
              </a:ext>
            </a:extLst>
          </p:cNvPr>
          <p:cNvSpPr txBox="1">
            <a:spLocks/>
          </p:cNvSpPr>
          <p:nvPr/>
        </p:nvSpPr>
        <p:spPr>
          <a:xfrm>
            <a:off x="347496" y="1442884"/>
            <a:ext cx="11319896" cy="4868126"/>
          </a:xfrm>
          <a:prstGeom prst="rect">
            <a:avLst/>
          </a:prstGeom>
        </p:spPr>
        <p:txBody>
          <a:bodyPr>
            <a:normAutofit fontScale="92500" lnSpcReduction="10000"/>
          </a:bodyPr>
          <a:lstStyle>
            <a:lvl1pPr marL="342900" indent="-342900" algn="l" defTabSz="457200" rtl="0" eaLnBrk="1" latinLnBrk="0" hangingPunct="1">
              <a:spcBef>
                <a:spcPct val="20000"/>
              </a:spcBef>
              <a:buClr>
                <a:schemeClr val="accent1"/>
              </a:buClr>
              <a:buFont typeface="Arial"/>
              <a:buChar char="•"/>
              <a:defRPr sz="2800" kern="1200">
                <a:solidFill>
                  <a:srgbClr val="000000"/>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0091BA"/>
              </a:buClr>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You have been automatically muted</a:t>
            </a:r>
          </a:p>
          <a:p>
            <a:pPr marL="742950" marR="0" lvl="1" indent="-285750" algn="l" defTabSz="457200" rtl="0" eaLnBrk="1" fontAlgn="auto" latinLnBrk="0" hangingPunct="1">
              <a:lnSpc>
                <a:spcPct val="100000"/>
              </a:lnSpc>
              <a:spcBef>
                <a:spcPct val="20000"/>
              </a:spcBef>
              <a:spcAft>
                <a:spcPts val="0"/>
              </a:spcAft>
              <a:buClr>
                <a:srgbClr val="0091BA"/>
              </a:buClr>
              <a:buSzTx/>
              <a:buFont typeface="Arial"/>
              <a:buChar char="–"/>
              <a:tabLst/>
              <a:defRPr/>
            </a:pPr>
            <a:r>
              <a:rPr kumimoji="0" lang="en-US" sz="3200" b="0" i="0" u="none" strike="noStrike" kern="1200" cap="none" spc="0" normalizeH="0" baseline="0" noProof="0" dirty="0">
                <a:ln>
                  <a:noFill/>
                </a:ln>
                <a:solidFill>
                  <a:srgbClr val="404040"/>
                </a:solidFill>
                <a:effectLst/>
                <a:uLnTx/>
                <a:uFillTx/>
                <a:latin typeface="Arial"/>
                <a:ea typeface="+mn-ea"/>
                <a:cs typeface="+mn-cs"/>
              </a:rPr>
              <a:t>You cannot unmute yourself</a:t>
            </a:r>
          </a:p>
          <a:p>
            <a:pPr marL="0" marR="0" lvl="0" indent="0" algn="l" defTabSz="457200" rtl="0" eaLnBrk="1" fontAlgn="auto" latinLnBrk="0" hangingPunct="1">
              <a:lnSpc>
                <a:spcPct val="100000"/>
              </a:lnSpc>
              <a:spcBef>
                <a:spcPct val="20000"/>
              </a:spcBef>
              <a:spcAft>
                <a:spcPts val="0"/>
              </a:spcAft>
              <a:buClr>
                <a:srgbClr val="0091BA"/>
              </a:buClr>
              <a:buSzTx/>
              <a:buFont typeface="Arial"/>
              <a:buNone/>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60000"/>
              </a:lnSpc>
              <a:spcBef>
                <a:spcPct val="20000"/>
              </a:spcBef>
              <a:spcAft>
                <a:spcPts val="0"/>
              </a:spcAft>
              <a:buClr>
                <a:srgbClr val="0091BA"/>
              </a:buClr>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You will be able to submit questions via the Q&amp;A section</a:t>
            </a:r>
          </a:p>
          <a:p>
            <a:pPr marL="342900" marR="0" lvl="0" indent="-342900" algn="l" defTabSz="457200" rtl="0" eaLnBrk="1" fontAlgn="auto" latinLnBrk="0" hangingPunct="1">
              <a:lnSpc>
                <a:spcPct val="160000"/>
              </a:lnSpc>
              <a:spcBef>
                <a:spcPct val="20000"/>
              </a:spcBef>
              <a:spcAft>
                <a:spcPts val="0"/>
              </a:spcAft>
              <a:buClr>
                <a:srgbClr val="0091BA"/>
              </a:buClr>
              <a:buSzTx/>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
                <a:srgbClr val="0091BA"/>
              </a:buClr>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As a friendly reminder, per 2025 HQIP measure, “HHP Network Engagement”, this webinar counts for HQIP credit</a:t>
            </a:r>
          </a:p>
          <a:p>
            <a:pPr marL="342900" marR="0" lvl="0" indent="-342900" algn="l" defTabSz="457200" rtl="0" eaLnBrk="1" fontAlgn="auto" latinLnBrk="0" hangingPunct="1">
              <a:lnSpc>
                <a:spcPct val="160000"/>
              </a:lnSpc>
              <a:spcBef>
                <a:spcPts val="0"/>
              </a:spcBef>
              <a:spcAft>
                <a:spcPts val="0"/>
              </a:spcAft>
              <a:buClr>
                <a:srgbClr val="0091BA"/>
              </a:buClr>
              <a:buSzTx/>
              <a:buFont typeface="Arial"/>
              <a:buChar char="•"/>
              <a:tabLst/>
              <a:defRPr/>
            </a:pP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457200" rtl="0" eaLnBrk="1" fontAlgn="auto" latinLnBrk="0" hangingPunct="1">
              <a:lnSpc>
                <a:spcPct val="160000"/>
              </a:lnSpc>
              <a:spcBef>
                <a:spcPct val="20000"/>
              </a:spcBef>
              <a:spcAft>
                <a:spcPts val="0"/>
              </a:spcAft>
              <a:buClr>
                <a:srgbClr val="0091BA"/>
              </a:buClr>
              <a:buSzTx/>
              <a:buFont typeface="Arial"/>
              <a:buChar char="•"/>
              <a:tabLst/>
              <a:defRPr/>
            </a:pPr>
            <a:endParaRPr kumimoji="0" lang="en-US" sz="40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388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8B36-D6AC-C2D4-A60B-289661ABF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30335-C0B7-10B2-1CEC-2D92D1A8E01E}"/>
              </a:ext>
            </a:extLst>
          </p:cNvPr>
          <p:cNvSpPr>
            <a:spLocks noGrp="1"/>
          </p:cNvSpPr>
          <p:nvPr>
            <p:ph type="title"/>
          </p:nvPr>
        </p:nvSpPr>
        <p:spPr/>
        <p:txBody>
          <a:bodyPr>
            <a:normAutofit/>
          </a:bodyPr>
          <a:lstStyle/>
          <a:p>
            <a:r>
              <a:rPr lang="en-US" sz="4400" dirty="0"/>
              <a:t>Neurodevelopment &amp; Neurosensory</a:t>
            </a:r>
          </a:p>
        </p:txBody>
      </p:sp>
      <p:sp>
        <p:nvSpPr>
          <p:cNvPr id="3" name="Content Placeholder 2">
            <a:extLst>
              <a:ext uri="{FF2B5EF4-FFF2-40B4-BE49-F238E27FC236}">
                <a16:creationId xmlns:a16="http://schemas.microsoft.com/office/drawing/2014/main" id="{C48D814B-3E1D-0FCD-B557-8614055D63D4}"/>
              </a:ext>
            </a:extLst>
          </p:cNvPr>
          <p:cNvSpPr>
            <a:spLocks noGrp="1"/>
          </p:cNvSpPr>
          <p:nvPr>
            <p:ph sz="quarter" idx="11"/>
          </p:nvPr>
        </p:nvSpPr>
        <p:spPr/>
        <p:txBody>
          <a:bodyPr/>
          <a:lstStyle/>
          <a:p>
            <a:r>
              <a:rPr lang="en-US" dirty="0">
                <a:solidFill>
                  <a:schemeClr val="tx2"/>
                </a:solidFill>
              </a:rPr>
              <a:t>Ophthalmology</a:t>
            </a:r>
          </a:p>
          <a:p>
            <a:pPr lvl="1"/>
            <a:r>
              <a:rPr lang="en-US" dirty="0">
                <a:solidFill>
                  <a:schemeClr val="tx2"/>
                </a:solidFill>
              </a:rPr>
              <a:t>ROP screening</a:t>
            </a:r>
          </a:p>
          <a:p>
            <a:pPr lvl="1"/>
            <a:r>
              <a:rPr lang="en-US" dirty="0">
                <a:solidFill>
                  <a:schemeClr val="tx2"/>
                </a:solidFill>
              </a:rPr>
              <a:t>Monitoring for amblyopia, strabismus, myopia</a:t>
            </a:r>
          </a:p>
          <a:p>
            <a:r>
              <a:rPr lang="en-US" dirty="0">
                <a:solidFill>
                  <a:schemeClr val="tx2"/>
                </a:solidFill>
              </a:rPr>
              <a:t>Audiology </a:t>
            </a:r>
          </a:p>
          <a:p>
            <a:pPr lvl="1"/>
            <a:r>
              <a:rPr lang="en-US" dirty="0">
                <a:solidFill>
                  <a:schemeClr val="tx2"/>
                </a:solidFill>
              </a:rPr>
              <a:t>Late onset hearing loss</a:t>
            </a:r>
          </a:p>
          <a:p>
            <a:pPr lvl="1"/>
            <a:r>
              <a:rPr lang="en-US" dirty="0">
                <a:solidFill>
                  <a:schemeClr val="tx2"/>
                </a:solidFill>
              </a:rPr>
              <a:t>Conductive hearing loss</a:t>
            </a:r>
          </a:p>
          <a:p>
            <a:r>
              <a:rPr lang="en-US" dirty="0">
                <a:solidFill>
                  <a:schemeClr val="tx2"/>
                </a:solidFill>
              </a:rPr>
              <a:t>Neurodevelopment </a:t>
            </a:r>
          </a:p>
          <a:p>
            <a:pPr lvl="1"/>
            <a:r>
              <a:rPr lang="en-US" dirty="0">
                <a:solidFill>
                  <a:schemeClr val="tx2"/>
                </a:solidFill>
              </a:rPr>
              <a:t>Early Intervention services</a:t>
            </a:r>
          </a:p>
          <a:p>
            <a:pPr lvl="1"/>
            <a:r>
              <a:rPr lang="en-US" dirty="0">
                <a:solidFill>
                  <a:schemeClr val="tx2"/>
                </a:solidFill>
              </a:rPr>
              <a:t>Transition to DOE at 3 yrs</a:t>
            </a:r>
          </a:p>
        </p:txBody>
      </p:sp>
      <p:sp>
        <p:nvSpPr>
          <p:cNvPr id="4" name="Text Placeholder 3">
            <a:extLst>
              <a:ext uri="{FF2B5EF4-FFF2-40B4-BE49-F238E27FC236}">
                <a16:creationId xmlns:a16="http://schemas.microsoft.com/office/drawing/2014/main" id="{2FBAEF10-3B84-942A-697D-385C2AD65189}"/>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E70F1C07-6763-01A5-F3BD-6B2B35B9DE1E}"/>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3225755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7F7F56-B07E-C528-EEFA-0CB4F506338A}"/>
              </a:ext>
            </a:extLst>
          </p:cNvPr>
          <p:cNvSpPr>
            <a:spLocks noGrp="1"/>
          </p:cNvSpPr>
          <p:nvPr>
            <p:ph type="title"/>
          </p:nvPr>
        </p:nvSpPr>
        <p:spPr>
          <a:xfrm>
            <a:off x="562690" y="2557353"/>
            <a:ext cx="11594333" cy="871647"/>
          </a:xfrm>
        </p:spPr>
        <p:txBody>
          <a:bodyPr>
            <a:normAutofit/>
          </a:bodyPr>
          <a:lstStyle/>
          <a:p>
            <a:pPr algn="ctr"/>
            <a:r>
              <a:rPr lang="en-US" sz="4400" b="1" dirty="0"/>
              <a:t>PATIENT DISCUSSIONS</a:t>
            </a:r>
          </a:p>
        </p:txBody>
      </p:sp>
      <p:sp>
        <p:nvSpPr>
          <p:cNvPr id="7" name="Text Placeholder 6">
            <a:extLst>
              <a:ext uri="{FF2B5EF4-FFF2-40B4-BE49-F238E27FC236}">
                <a16:creationId xmlns:a16="http://schemas.microsoft.com/office/drawing/2014/main" id="{66A7038F-43D1-9E38-1930-C0C1CD06656C}"/>
              </a:ext>
            </a:extLst>
          </p:cNvPr>
          <p:cNvSpPr>
            <a:spLocks noGrp="1"/>
          </p:cNvSpPr>
          <p:nvPr>
            <p:ph type="body" sz="quarter" idx="12"/>
          </p:nvPr>
        </p:nvSpPr>
        <p:spPr/>
        <p:txBody>
          <a:bodyPr/>
          <a:lstStyle/>
          <a:p>
            <a:endParaRPr lang="en-US" dirty="0"/>
          </a:p>
        </p:txBody>
      </p:sp>
      <p:sp>
        <p:nvSpPr>
          <p:cNvPr id="5" name="Footer Placeholder 4">
            <a:extLst>
              <a:ext uri="{FF2B5EF4-FFF2-40B4-BE49-F238E27FC236}">
                <a16:creationId xmlns:a16="http://schemas.microsoft.com/office/drawing/2014/main" id="{228727A5-AF48-8BAF-F2B8-D212D073AC2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391643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AFA71-D64D-B5CA-9531-1783F689A8D4}"/>
              </a:ext>
            </a:extLst>
          </p:cNvPr>
          <p:cNvSpPr>
            <a:spLocks noGrp="1"/>
          </p:cNvSpPr>
          <p:nvPr>
            <p:ph type="title"/>
          </p:nvPr>
        </p:nvSpPr>
        <p:spPr/>
        <p:txBody>
          <a:bodyPr>
            <a:normAutofit/>
          </a:bodyPr>
          <a:lstStyle/>
          <a:p>
            <a:r>
              <a:rPr lang="en-US" sz="4000" dirty="0"/>
              <a:t>Case 1</a:t>
            </a:r>
          </a:p>
        </p:txBody>
      </p:sp>
      <p:sp>
        <p:nvSpPr>
          <p:cNvPr id="3" name="Content Placeholder 2">
            <a:extLst>
              <a:ext uri="{FF2B5EF4-FFF2-40B4-BE49-F238E27FC236}">
                <a16:creationId xmlns:a16="http://schemas.microsoft.com/office/drawing/2014/main" id="{4C86164A-EA22-77AF-FAF8-7ACD9C2CC470}"/>
              </a:ext>
            </a:extLst>
          </p:cNvPr>
          <p:cNvSpPr>
            <a:spLocks noGrp="1"/>
          </p:cNvSpPr>
          <p:nvPr>
            <p:ph sz="quarter" idx="11"/>
          </p:nvPr>
        </p:nvSpPr>
        <p:spPr>
          <a:xfrm>
            <a:off x="298451" y="1332377"/>
            <a:ext cx="11595100" cy="4873551"/>
          </a:xfrm>
        </p:spPr>
        <p:txBody>
          <a:bodyPr>
            <a:normAutofit fontScale="92500" lnSpcReduction="10000"/>
          </a:bodyPr>
          <a:lstStyle/>
          <a:p>
            <a:pPr algn="l" rtl="0"/>
            <a:r>
              <a:rPr lang="en-US" b="0" i="0" u="none" strike="noStrike" baseline="0" dirty="0">
                <a:solidFill>
                  <a:srgbClr val="000000"/>
                </a:solidFill>
                <a:latin typeface="Arial" panose="020B0604020202020204" pitchFamily="34" charset="0"/>
              </a:rPr>
              <a:t>30 week gestation male, born via vaginal delivery to a 25 year old mother from Kona</a:t>
            </a:r>
          </a:p>
          <a:p>
            <a:pPr algn="l" rtl="0"/>
            <a:r>
              <a:rPr lang="en-US" dirty="0">
                <a:latin typeface="Arial" panose="020B0604020202020204" pitchFamily="34" charset="0"/>
              </a:rPr>
              <a:t>Birth weight 1.75kg</a:t>
            </a:r>
          </a:p>
          <a:p>
            <a:r>
              <a:rPr lang="en-US" b="0" i="0" u="none" strike="noStrike" baseline="0" dirty="0">
                <a:solidFill>
                  <a:srgbClr val="000000"/>
                </a:solidFill>
                <a:latin typeface="Arial" panose="020B0604020202020204" pitchFamily="34" charset="0"/>
              </a:rPr>
              <a:t>Discharged on day 50 of life at 37 weeks corrected age, </a:t>
            </a:r>
            <a:r>
              <a:rPr lang="en-US" sz="2800" dirty="0">
                <a:solidFill>
                  <a:srgbClr val="000000"/>
                </a:solidFill>
                <a:latin typeface="Arial" panose="020B0604020202020204" pitchFamily="34" charset="0"/>
              </a:rPr>
              <a:t>weight 3.37kg</a:t>
            </a:r>
            <a:r>
              <a:rPr lang="en-US" b="0" i="0" u="none" strike="noStrike" baseline="0" dirty="0">
                <a:solidFill>
                  <a:srgbClr val="000000"/>
                </a:solidFill>
                <a:latin typeface="Arial" panose="020B0604020202020204" pitchFamily="34" charset="0"/>
              </a:rPr>
              <a:t> </a:t>
            </a:r>
          </a:p>
          <a:p>
            <a:pPr algn="l" rtl="0"/>
            <a:r>
              <a:rPr lang="en-US" dirty="0">
                <a:latin typeface="Arial" panose="020B0604020202020204" pitchFamily="34" charset="0"/>
              </a:rPr>
              <a:t>NICU course</a:t>
            </a:r>
          </a:p>
          <a:p>
            <a:pPr lvl="1"/>
            <a:r>
              <a:rPr lang="en-US" sz="2000" b="0" i="0" u="none" strike="noStrike" baseline="0" dirty="0">
                <a:solidFill>
                  <a:srgbClr val="000000"/>
                </a:solidFill>
                <a:latin typeface="Arial" panose="020B0604020202020204" pitchFamily="34" charset="0"/>
              </a:rPr>
              <a:t>Respiratory insufficiency (NIPPV, CPAP, HFNC). Discharged in room air</a:t>
            </a:r>
          </a:p>
          <a:p>
            <a:pPr lvl="1"/>
            <a:r>
              <a:rPr lang="en-US" sz="2000" dirty="0">
                <a:solidFill>
                  <a:srgbClr val="000000"/>
                </a:solidFill>
                <a:latin typeface="Arial" panose="020B0604020202020204" pitchFamily="34" charset="0"/>
              </a:rPr>
              <a:t>Neuro: Grade 1 IVH</a:t>
            </a:r>
            <a:endParaRPr lang="en-US" sz="2000" b="0" i="0" u="none" strike="noStrike" baseline="0" dirty="0">
              <a:solidFill>
                <a:srgbClr val="000000"/>
              </a:solidFill>
              <a:latin typeface="Arial" panose="020B0604020202020204" pitchFamily="34" charset="0"/>
            </a:endParaRPr>
          </a:p>
          <a:p>
            <a:pPr lvl="1"/>
            <a:r>
              <a:rPr lang="en-US" sz="2000" b="0" i="0" u="none" strike="noStrike" baseline="0" dirty="0">
                <a:solidFill>
                  <a:srgbClr val="000000"/>
                </a:solidFill>
                <a:latin typeface="Arial" panose="020B0604020202020204" pitchFamily="34" charset="0"/>
              </a:rPr>
              <a:t>Necrotizing enterocolitis</a:t>
            </a:r>
          </a:p>
          <a:p>
            <a:pPr lvl="2"/>
            <a:r>
              <a:rPr lang="en-US" sz="1800" dirty="0">
                <a:solidFill>
                  <a:srgbClr val="000000"/>
                </a:solidFill>
                <a:latin typeface="Arial" panose="020B0604020202020204" pitchFamily="34" charset="0"/>
              </a:rPr>
              <a:t>TPN</a:t>
            </a:r>
          </a:p>
          <a:p>
            <a:pPr lvl="2"/>
            <a:r>
              <a:rPr lang="en-US" sz="1800" b="0" i="0" u="none" strike="noStrike" baseline="0" dirty="0">
                <a:solidFill>
                  <a:srgbClr val="000000"/>
                </a:solidFill>
                <a:latin typeface="Arial" panose="020B0604020202020204" pitchFamily="34" charset="0"/>
              </a:rPr>
              <a:t>Hydrolyzed formula for bloody stools – 22kcal/oz</a:t>
            </a:r>
          </a:p>
          <a:p>
            <a:pPr lvl="1"/>
            <a:r>
              <a:rPr lang="en-US" sz="2200" b="0" i="0" u="none" strike="noStrike" baseline="0" dirty="0">
                <a:solidFill>
                  <a:srgbClr val="000000"/>
                </a:solidFill>
                <a:latin typeface="Arial" panose="020B0604020202020204" pitchFamily="34" charset="0"/>
              </a:rPr>
              <a:t>Feeding difficulties</a:t>
            </a:r>
          </a:p>
          <a:p>
            <a:pPr lvl="2"/>
            <a:r>
              <a:rPr lang="en-US" sz="1800" b="0" i="0" u="none" strike="noStrike" baseline="0" dirty="0">
                <a:solidFill>
                  <a:srgbClr val="000000"/>
                </a:solidFill>
                <a:latin typeface="Arial" panose="020B0604020202020204" pitchFamily="34" charset="0"/>
              </a:rPr>
              <a:t>Modified barium swallow study -</a:t>
            </a:r>
            <a:r>
              <a:rPr lang="en-US" sz="1800" b="0" i="0" u="none" strike="noStrike" baseline="0" dirty="0">
                <a:solidFill>
                  <a:schemeClr val="bg2">
                    <a:lumMod val="10000"/>
                  </a:schemeClr>
                </a:solidFill>
                <a:latin typeface="Arial" panose="020B0604020202020204" pitchFamily="34" charset="0"/>
              </a:rPr>
              <a:t> intermittent stridor, no aspiration </a:t>
            </a:r>
          </a:p>
          <a:p>
            <a:pPr lvl="2"/>
            <a:r>
              <a:rPr lang="en-US" sz="1800" b="0" i="0" u="none" strike="noStrike" baseline="0" dirty="0">
                <a:solidFill>
                  <a:srgbClr val="000000"/>
                </a:solidFill>
                <a:latin typeface="Arial" panose="020B0604020202020204" pitchFamily="34" charset="0"/>
              </a:rPr>
              <a:t>Speech therapy: ultra preemie nipple</a:t>
            </a:r>
          </a:p>
          <a:p>
            <a:endParaRPr lang="en-US" sz="3200" dirty="0"/>
          </a:p>
        </p:txBody>
      </p:sp>
      <p:sp>
        <p:nvSpPr>
          <p:cNvPr id="5" name="Footer Placeholder 4">
            <a:extLst>
              <a:ext uri="{FF2B5EF4-FFF2-40B4-BE49-F238E27FC236}">
                <a16:creationId xmlns:a16="http://schemas.microsoft.com/office/drawing/2014/main" id="{48F8D619-8232-23C3-39F6-C3679353BBE1}"/>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3492075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6930-4576-0EE8-D050-2D0018A9C6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32827-4876-2C49-B28E-6C11616DE9A5}"/>
              </a:ext>
            </a:extLst>
          </p:cNvPr>
          <p:cNvSpPr>
            <a:spLocks noGrp="1"/>
          </p:cNvSpPr>
          <p:nvPr>
            <p:ph type="title"/>
          </p:nvPr>
        </p:nvSpPr>
        <p:spPr/>
        <p:txBody>
          <a:bodyPr>
            <a:normAutofit/>
          </a:bodyPr>
          <a:lstStyle/>
          <a:p>
            <a:r>
              <a:rPr lang="en-US" sz="4000" dirty="0"/>
              <a:t>Case 1</a:t>
            </a:r>
          </a:p>
        </p:txBody>
      </p:sp>
      <p:sp>
        <p:nvSpPr>
          <p:cNvPr id="3" name="Content Placeholder 2">
            <a:extLst>
              <a:ext uri="{FF2B5EF4-FFF2-40B4-BE49-F238E27FC236}">
                <a16:creationId xmlns:a16="http://schemas.microsoft.com/office/drawing/2014/main" id="{C7E6FABE-70F2-0F00-DBC4-DF3BAE210238}"/>
              </a:ext>
            </a:extLst>
          </p:cNvPr>
          <p:cNvSpPr>
            <a:spLocks noGrp="1"/>
          </p:cNvSpPr>
          <p:nvPr>
            <p:ph sz="quarter" idx="11"/>
          </p:nvPr>
        </p:nvSpPr>
        <p:spPr>
          <a:xfrm>
            <a:off x="298451" y="1332377"/>
            <a:ext cx="11595100" cy="4888541"/>
          </a:xfrm>
        </p:spPr>
        <p:txBody>
          <a:bodyPr>
            <a:normAutofit/>
          </a:bodyPr>
          <a:lstStyle/>
          <a:p>
            <a:r>
              <a:rPr lang="en-US" dirty="0">
                <a:solidFill>
                  <a:schemeClr val="tx2"/>
                </a:solidFill>
              </a:rPr>
              <a:t>Discharge needs</a:t>
            </a:r>
          </a:p>
          <a:p>
            <a:pPr lvl="1"/>
            <a:r>
              <a:rPr lang="en-US" dirty="0">
                <a:solidFill>
                  <a:schemeClr val="tx2"/>
                </a:solidFill>
              </a:rPr>
              <a:t>Pediatrician</a:t>
            </a:r>
          </a:p>
          <a:p>
            <a:pPr lvl="1"/>
            <a:r>
              <a:rPr lang="en-US" dirty="0">
                <a:solidFill>
                  <a:schemeClr val="tx2"/>
                </a:solidFill>
              </a:rPr>
              <a:t>NICU multidisciplinary clinic </a:t>
            </a:r>
            <a:r>
              <a:rPr lang="en-US" sz="2400" dirty="0">
                <a:solidFill>
                  <a:schemeClr val="tx2"/>
                </a:solidFill>
              </a:rPr>
              <a:t>(30 weeks gestation)</a:t>
            </a:r>
            <a:endParaRPr lang="en-US" dirty="0">
              <a:solidFill>
                <a:schemeClr val="tx2"/>
              </a:solidFill>
            </a:endParaRPr>
          </a:p>
          <a:p>
            <a:pPr lvl="2"/>
            <a:r>
              <a:rPr lang="en-US" dirty="0">
                <a:solidFill>
                  <a:schemeClr val="tx2"/>
                </a:solidFill>
              </a:rPr>
              <a:t>Speech therapy, Dietary</a:t>
            </a:r>
          </a:p>
          <a:p>
            <a:pPr lvl="1"/>
            <a:r>
              <a:rPr lang="en-US" dirty="0">
                <a:solidFill>
                  <a:schemeClr val="tx2"/>
                </a:solidFill>
              </a:rPr>
              <a:t>NICU neurodevelopmental clinic </a:t>
            </a:r>
            <a:r>
              <a:rPr lang="en-US" sz="2400" dirty="0">
                <a:solidFill>
                  <a:schemeClr val="tx2"/>
                </a:solidFill>
              </a:rPr>
              <a:t>(30 weeks gestation)</a:t>
            </a:r>
            <a:endParaRPr lang="en-US" dirty="0">
              <a:solidFill>
                <a:schemeClr val="tx2"/>
              </a:solidFill>
            </a:endParaRPr>
          </a:p>
          <a:p>
            <a:pPr lvl="1"/>
            <a:r>
              <a:rPr lang="en-US" dirty="0">
                <a:solidFill>
                  <a:schemeClr val="tx2"/>
                </a:solidFill>
              </a:rPr>
              <a:t>Did not qualify for Early Intervention Services</a:t>
            </a:r>
          </a:p>
          <a:p>
            <a:pPr lvl="1"/>
            <a:r>
              <a:rPr lang="en-US" dirty="0">
                <a:solidFill>
                  <a:schemeClr val="tx2"/>
                </a:solidFill>
              </a:rPr>
              <a:t>Audiology testing at 7 months</a:t>
            </a:r>
          </a:p>
          <a:p>
            <a:pPr lvl="1"/>
            <a:r>
              <a:rPr lang="en-US" dirty="0">
                <a:solidFill>
                  <a:schemeClr val="tx2"/>
                </a:solidFill>
              </a:rPr>
              <a:t>RSV prophylaxis</a:t>
            </a:r>
          </a:p>
          <a:p>
            <a:pPr lvl="1"/>
            <a:r>
              <a:rPr lang="en-US" dirty="0">
                <a:solidFill>
                  <a:schemeClr val="tx2"/>
                </a:solidFill>
              </a:rPr>
              <a:t>Medications: iron, vitamin D</a:t>
            </a:r>
          </a:p>
          <a:p>
            <a:pPr lvl="1"/>
            <a:r>
              <a:rPr lang="en-US" dirty="0">
                <a:solidFill>
                  <a:schemeClr val="tx2"/>
                </a:solidFill>
              </a:rPr>
              <a:t>Feeds: hydrolyzed formula 22kcal/oz</a:t>
            </a:r>
          </a:p>
        </p:txBody>
      </p:sp>
      <p:sp>
        <p:nvSpPr>
          <p:cNvPr id="5" name="Footer Placeholder 4">
            <a:extLst>
              <a:ext uri="{FF2B5EF4-FFF2-40B4-BE49-F238E27FC236}">
                <a16:creationId xmlns:a16="http://schemas.microsoft.com/office/drawing/2014/main" id="{B77734F7-B6E8-A4FD-C27A-10A57B78F0CA}"/>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326969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548FC9-E449-CAEF-CAA9-A9A5462FDA3E}"/>
              </a:ext>
            </a:extLst>
          </p:cNvPr>
          <p:cNvPicPr>
            <a:picLocks noChangeAspect="1"/>
          </p:cNvPicPr>
          <p:nvPr/>
        </p:nvPicPr>
        <p:blipFill>
          <a:blip r:embed="rId2"/>
          <a:stretch>
            <a:fillRect/>
          </a:stretch>
        </p:blipFill>
        <p:spPr>
          <a:xfrm>
            <a:off x="6657921" y="668637"/>
            <a:ext cx="5432052" cy="3884822"/>
          </a:xfrm>
          <a:prstGeom prst="rect">
            <a:avLst/>
          </a:prstGeom>
        </p:spPr>
      </p:pic>
      <p:sp>
        <p:nvSpPr>
          <p:cNvPr id="2" name="Title 1">
            <a:extLst>
              <a:ext uri="{FF2B5EF4-FFF2-40B4-BE49-F238E27FC236}">
                <a16:creationId xmlns:a16="http://schemas.microsoft.com/office/drawing/2014/main" id="{3EBC5B3C-3438-ED9A-77FD-B677F76FA808}"/>
              </a:ext>
            </a:extLst>
          </p:cNvPr>
          <p:cNvSpPr>
            <a:spLocks noGrp="1"/>
          </p:cNvSpPr>
          <p:nvPr>
            <p:ph type="title"/>
          </p:nvPr>
        </p:nvSpPr>
        <p:spPr/>
        <p:txBody>
          <a:bodyPr>
            <a:normAutofit/>
          </a:bodyPr>
          <a:lstStyle/>
          <a:p>
            <a:r>
              <a:rPr lang="en-US" sz="4000" dirty="0"/>
              <a:t>Case 1</a:t>
            </a:r>
          </a:p>
        </p:txBody>
      </p:sp>
      <p:sp>
        <p:nvSpPr>
          <p:cNvPr id="3" name="Content Placeholder 2">
            <a:extLst>
              <a:ext uri="{FF2B5EF4-FFF2-40B4-BE49-F238E27FC236}">
                <a16:creationId xmlns:a16="http://schemas.microsoft.com/office/drawing/2014/main" id="{8DB5D02F-08AA-8388-B853-FA7D7540D3FA}"/>
              </a:ext>
            </a:extLst>
          </p:cNvPr>
          <p:cNvSpPr>
            <a:spLocks noGrp="1"/>
          </p:cNvSpPr>
          <p:nvPr>
            <p:ph sz="quarter" idx="11"/>
          </p:nvPr>
        </p:nvSpPr>
        <p:spPr/>
        <p:txBody>
          <a:bodyPr/>
          <a:lstStyle/>
          <a:p>
            <a:r>
              <a:rPr lang="en-US" dirty="0">
                <a:solidFill>
                  <a:schemeClr val="tx2"/>
                </a:solidFill>
              </a:rPr>
              <a:t>NICU Clinic visit</a:t>
            </a:r>
          </a:p>
          <a:p>
            <a:pPr lvl="1"/>
            <a:r>
              <a:rPr lang="en-US" dirty="0">
                <a:solidFill>
                  <a:schemeClr val="tx2"/>
                </a:solidFill>
              </a:rPr>
              <a:t>43 weeks corrected age, 91 days of life</a:t>
            </a:r>
          </a:p>
          <a:p>
            <a:pPr lvl="1"/>
            <a:r>
              <a:rPr lang="en-US" dirty="0">
                <a:solidFill>
                  <a:schemeClr val="tx2"/>
                </a:solidFill>
              </a:rPr>
              <a:t>Mother mixing formula to 4kcal/oz</a:t>
            </a:r>
          </a:p>
          <a:p>
            <a:pPr lvl="1"/>
            <a:r>
              <a:rPr lang="en-US" dirty="0">
                <a:solidFill>
                  <a:schemeClr val="tx2"/>
                </a:solidFill>
              </a:rPr>
              <a:t>Weight loss of 3grams/day since discharge </a:t>
            </a:r>
          </a:p>
          <a:p>
            <a:pPr lvl="1"/>
            <a:r>
              <a:rPr lang="en-US" dirty="0">
                <a:solidFill>
                  <a:schemeClr val="tx2"/>
                </a:solidFill>
              </a:rPr>
              <a:t>Weight 3.235kg (3.27kg at discharge)</a:t>
            </a:r>
          </a:p>
          <a:p>
            <a:pPr lvl="1"/>
            <a:r>
              <a:rPr lang="en-US" dirty="0">
                <a:solidFill>
                  <a:schemeClr val="tx2"/>
                </a:solidFill>
              </a:rPr>
              <a:t>(7</a:t>
            </a:r>
            <a:r>
              <a:rPr lang="en-US" baseline="30000" dirty="0">
                <a:solidFill>
                  <a:schemeClr val="tx2"/>
                </a:solidFill>
              </a:rPr>
              <a:t>th</a:t>
            </a:r>
            <a:r>
              <a:rPr lang="en-US" dirty="0">
                <a:solidFill>
                  <a:schemeClr val="tx2"/>
                </a:solidFill>
              </a:rPr>
              <a:t> centile, previously on 85</a:t>
            </a:r>
            <a:r>
              <a:rPr lang="en-US" baseline="30000" dirty="0">
                <a:solidFill>
                  <a:schemeClr val="tx2"/>
                </a:solidFill>
              </a:rPr>
              <a:t>th</a:t>
            </a:r>
            <a:r>
              <a:rPr lang="en-US" dirty="0">
                <a:solidFill>
                  <a:schemeClr val="tx2"/>
                </a:solidFill>
              </a:rPr>
              <a:t> centile)</a:t>
            </a:r>
          </a:p>
          <a:p>
            <a:r>
              <a:rPr lang="en-US" dirty="0">
                <a:solidFill>
                  <a:schemeClr val="tx2"/>
                </a:solidFill>
              </a:rPr>
              <a:t>Re-admitted for failure to thrive </a:t>
            </a:r>
          </a:p>
          <a:p>
            <a:pPr lvl="1"/>
            <a:r>
              <a:rPr lang="en-US" dirty="0">
                <a:solidFill>
                  <a:schemeClr val="tx2"/>
                </a:solidFill>
              </a:rPr>
              <a:t>Monitoring for electrolyte imbalance and re-feeding syndrome</a:t>
            </a:r>
          </a:p>
          <a:p>
            <a:pPr lvl="2"/>
            <a:r>
              <a:rPr lang="en-US" dirty="0">
                <a:solidFill>
                  <a:schemeClr val="tx2"/>
                </a:solidFill>
              </a:rPr>
              <a:t>Hyponatremia, metabolic acidosis, hypoalbuminemia</a:t>
            </a:r>
          </a:p>
          <a:p>
            <a:pPr lvl="1"/>
            <a:r>
              <a:rPr lang="en-US" dirty="0">
                <a:solidFill>
                  <a:schemeClr val="tx2"/>
                </a:solidFill>
              </a:rPr>
              <a:t>5 day NICU stay</a:t>
            </a: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p:txBody>
      </p:sp>
      <p:sp>
        <p:nvSpPr>
          <p:cNvPr id="4" name="Text Placeholder 3">
            <a:extLst>
              <a:ext uri="{FF2B5EF4-FFF2-40B4-BE49-F238E27FC236}">
                <a16:creationId xmlns:a16="http://schemas.microsoft.com/office/drawing/2014/main" id="{099E208E-2A7B-30CE-43B0-67B27EF20B60}"/>
              </a:ext>
            </a:extLst>
          </p:cNvPr>
          <p:cNvSpPr>
            <a:spLocks noGrp="1"/>
          </p:cNvSpPr>
          <p:nvPr>
            <p:ph type="body" sz="quarter" idx="12"/>
          </p:nvPr>
        </p:nvSpPr>
        <p:spPr>
          <a:xfrm>
            <a:off x="298451" y="6005384"/>
            <a:ext cx="9080500" cy="203643"/>
          </a:xfrm>
        </p:spPr>
        <p:txBody>
          <a:bodyPr/>
          <a:lstStyle/>
          <a:p>
            <a:endParaRPr lang="en-US" dirty="0"/>
          </a:p>
        </p:txBody>
      </p:sp>
      <p:sp>
        <p:nvSpPr>
          <p:cNvPr id="5" name="Footer Placeholder 4">
            <a:extLst>
              <a:ext uri="{FF2B5EF4-FFF2-40B4-BE49-F238E27FC236}">
                <a16:creationId xmlns:a16="http://schemas.microsoft.com/office/drawing/2014/main" id="{D0B89298-9757-0965-DB81-DB21D7C57D96}"/>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252278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452C-D504-B6C6-F804-53255C6BE1DB}"/>
              </a:ext>
            </a:extLst>
          </p:cNvPr>
          <p:cNvSpPr>
            <a:spLocks noGrp="1"/>
          </p:cNvSpPr>
          <p:nvPr>
            <p:ph type="title"/>
          </p:nvPr>
        </p:nvSpPr>
        <p:spPr/>
        <p:txBody>
          <a:bodyPr>
            <a:normAutofit/>
          </a:bodyPr>
          <a:lstStyle/>
          <a:p>
            <a:r>
              <a:rPr lang="en-US" sz="4000" dirty="0"/>
              <a:t>Case 2</a:t>
            </a:r>
          </a:p>
        </p:txBody>
      </p:sp>
      <p:sp>
        <p:nvSpPr>
          <p:cNvPr id="3" name="Content Placeholder 2">
            <a:extLst>
              <a:ext uri="{FF2B5EF4-FFF2-40B4-BE49-F238E27FC236}">
                <a16:creationId xmlns:a16="http://schemas.microsoft.com/office/drawing/2014/main" id="{F740F553-1550-558B-9BC8-9D531477E81E}"/>
              </a:ext>
            </a:extLst>
          </p:cNvPr>
          <p:cNvSpPr>
            <a:spLocks noGrp="1"/>
          </p:cNvSpPr>
          <p:nvPr>
            <p:ph sz="quarter" idx="11"/>
          </p:nvPr>
        </p:nvSpPr>
        <p:spPr/>
        <p:txBody>
          <a:bodyPr>
            <a:normAutofit fontScale="92500" lnSpcReduction="10000"/>
          </a:bodyPr>
          <a:lstStyle/>
          <a:p>
            <a:r>
              <a:rPr lang="en-US" dirty="0">
                <a:solidFill>
                  <a:schemeClr val="tx2"/>
                </a:solidFill>
              </a:rPr>
              <a:t>23 week gestation neonate, birth weight 0.66kg</a:t>
            </a:r>
          </a:p>
          <a:p>
            <a:r>
              <a:rPr lang="en-US" dirty="0">
                <a:solidFill>
                  <a:schemeClr val="tx2"/>
                </a:solidFill>
              </a:rPr>
              <a:t>4 month NICU stay at 41 weeks corrected age, discharge weight 3.542kg</a:t>
            </a:r>
          </a:p>
          <a:p>
            <a:r>
              <a:rPr lang="en-US" dirty="0">
                <a:solidFill>
                  <a:schemeClr val="tx2"/>
                </a:solidFill>
              </a:rPr>
              <a:t>NICU course</a:t>
            </a:r>
          </a:p>
          <a:p>
            <a:pPr lvl="1"/>
            <a:r>
              <a:rPr lang="en-US" dirty="0">
                <a:solidFill>
                  <a:schemeClr val="tx2"/>
                </a:solidFill>
              </a:rPr>
              <a:t>BPD: (Jet ventilator, NIPPV, CPAP, HFNC, LFNC) discharged in room air</a:t>
            </a:r>
          </a:p>
          <a:p>
            <a:pPr lvl="1"/>
            <a:r>
              <a:rPr lang="en-US" dirty="0">
                <a:solidFill>
                  <a:schemeClr val="tx2"/>
                </a:solidFill>
              </a:rPr>
              <a:t>Spontaneous intestinal perforation</a:t>
            </a:r>
          </a:p>
          <a:p>
            <a:pPr lvl="1"/>
            <a:r>
              <a:rPr lang="en-US" dirty="0">
                <a:solidFill>
                  <a:schemeClr val="tx2"/>
                </a:solidFill>
              </a:rPr>
              <a:t>Resolved cholestasis</a:t>
            </a:r>
          </a:p>
          <a:p>
            <a:pPr lvl="1"/>
            <a:r>
              <a:rPr lang="en-US" dirty="0">
                <a:solidFill>
                  <a:schemeClr val="tx2"/>
                </a:solidFill>
              </a:rPr>
              <a:t>PDA post medical closure</a:t>
            </a:r>
          </a:p>
          <a:p>
            <a:pPr lvl="1"/>
            <a:r>
              <a:rPr lang="en-US" dirty="0">
                <a:solidFill>
                  <a:schemeClr val="tx2"/>
                </a:solidFill>
              </a:rPr>
              <a:t>Adrenal insufficiency on hydrocortisone supplementation</a:t>
            </a:r>
          </a:p>
          <a:p>
            <a:pPr lvl="1"/>
            <a:r>
              <a:rPr lang="en-US" dirty="0">
                <a:solidFill>
                  <a:schemeClr val="tx2"/>
                </a:solidFill>
              </a:rPr>
              <a:t>Grade 2 IVH. Post-hemorrhagic hydrocephalus with VAD placement</a:t>
            </a:r>
          </a:p>
          <a:p>
            <a:pPr lvl="1"/>
            <a:r>
              <a:rPr lang="en-US" dirty="0">
                <a:solidFill>
                  <a:schemeClr val="tx2"/>
                </a:solidFill>
              </a:rPr>
              <a:t>Bilateral Stage 1 ROP</a:t>
            </a:r>
          </a:p>
          <a:p>
            <a:pPr lvl="1"/>
            <a:r>
              <a:rPr lang="en-US" dirty="0">
                <a:solidFill>
                  <a:schemeClr val="tx2"/>
                </a:solidFill>
              </a:rPr>
              <a:t>Left inguinal hernia repair</a:t>
            </a:r>
          </a:p>
        </p:txBody>
      </p:sp>
      <p:sp>
        <p:nvSpPr>
          <p:cNvPr id="4" name="Text Placeholder 3">
            <a:extLst>
              <a:ext uri="{FF2B5EF4-FFF2-40B4-BE49-F238E27FC236}">
                <a16:creationId xmlns:a16="http://schemas.microsoft.com/office/drawing/2014/main" id="{E289320C-73FA-2788-E877-BB3877AB32E2}"/>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C68672B8-EB0B-3C8E-DC53-99FC6A3CF2C7}"/>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1655874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977E-D939-795D-E085-BB6520EE808C}"/>
              </a:ext>
            </a:extLst>
          </p:cNvPr>
          <p:cNvSpPr>
            <a:spLocks noGrp="1"/>
          </p:cNvSpPr>
          <p:nvPr>
            <p:ph type="title"/>
          </p:nvPr>
        </p:nvSpPr>
        <p:spPr/>
        <p:txBody>
          <a:bodyPr>
            <a:normAutofit/>
          </a:bodyPr>
          <a:lstStyle/>
          <a:p>
            <a:r>
              <a:rPr lang="en-US" sz="4000" dirty="0"/>
              <a:t>Case 2</a:t>
            </a:r>
          </a:p>
        </p:txBody>
      </p:sp>
      <p:sp>
        <p:nvSpPr>
          <p:cNvPr id="3" name="Content Placeholder 2">
            <a:extLst>
              <a:ext uri="{FF2B5EF4-FFF2-40B4-BE49-F238E27FC236}">
                <a16:creationId xmlns:a16="http://schemas.microsoft.com/office/drawing/2014/main" id="{04DB1156-D73A-8F68-F67B-A1F2DE67206B}"/>
              </a:ext>
            </a:extLst>
          </p:cNvPr>
          <p:cNvSpPr>
            <a:spLocks noGrp="1"/>
          </p:cNvSpPr>
          <p:nvPr>
            <p:ph sz="quarter" idx="11"/>
          </p:nvPr>
        </p:nvSpPr>
        <p:spPr>
          <a:xfrm>
            <a:off x="298451" y="1332377"/>
            <a:ext cx="11708670" cy="4903531"/>
          </a:xfrm>
        </p:spPr>
        <p:txBody>
          <a:bodyPr>
            <a:normAutofit/>
          </a:bodyPr>
          <a:lstStyle/>
          <a:p>
            <a:r>
              <a:rPr lang="en-US" sz="2400" dirty="0">
                <a:solidFill>
                  <a:schemeClr val="tx2"/>
                </a:solidFill>
              </a:rPr>
              <a:t>Discharge needs</a:t>
            </a:r>
          </a:p>
          <a:p>
            <a:pPr lvl="1"/>
            <a:r>
              <a:rPr lang="en-US" sz="1800" dirty="0">
                <a:solidFill>
                  <a:schemeClr val="tx2"/>
                </a:solidFill>
              </a:rPr>
              <a:t>Pediatrician</a:t>
            </a:r>
          </a:p>
          <a:p>
            <a:pPr lvl="1"/>
            <a:r>
              <a:rPr lang="en-US" sz="1800" dirty="0">
                <a:solidFill>
                  <a:schemeClr val="tx2"/>
                </a:solidFill>
              </a:rPr>
              <a:t>NICU multidisciplinary clinic (&lt;1500g, &lt;30weeks gestation)</a:t>
            </a:r>
          </a:p>
          <a:p>
            <a:pPr lvl="2"/>
            <a:r>
              <a:rPr lang="en-US" sz="1600" dirty="0">
                <a:solidFill>
                  <a:schemeClr val="tx2"/>
                </a:solidFill>
              </a:rPr>
              <a:t>Speech therapy, Dietary</a:t>
            </a:r>
          </a:p>
          <a:p>
            <a:pPr lvl="1"/>
            <a:r>
              <a:rPr lang="en-US" sz="1800" dirty="0">
                <a:solidFill>
                  <a:schemeClr val="tx2"/>
                </a:solidFill>
              </a:rPr>
              <a:t>NICU neurodevelopmental clinic (&lt;1500g, &lt;30weeks gestation)</a:t>
            </a:r>
          </a:p>
          <a:p>
            <a:pPr lvl="1"/>
            <a:r>
              <a:rPr lang="en-US" sz="1800" dirty="0">
                <a:solidFill>
                  <a:schemeClr val="tx2"/>
                </a:solidFill>
              </a:rPr>
              <a:t>Early Intervention Services (&lt;26 weeks gestation)</a:t>
            </a:r>
          </a:p>
          <a:p>
            <a:pPr lvl="1"/>
            <a:r>
              <a:rPr lang="en-US" sz="1800" dirty="0">
                <a:solidFill>
                  <a:schemeClr val="tx2"/>
                </a:solidFill>
              </a:rPr>
              <a:t>Pediatric Surgery</a:t>
            </a:r>
          </a:p>
          <a:p>
            <a:pPr lvl="1"/>
            <a:r>
              <a:rPr lang="en-US" sz="1800" dirty="0">
                <a:solidFill>
                  <a:schemeClr val="tx2"/>
                </a:solidFill>
              </a:rPr>
              <a:t>Endocrinology: Medication teaching, sick plan</a:t>
            </a:r>
          </a:p>
          <a:p>
            <a:pPr lvl="1"/>
            <a:r>
              <a:rPr lang="en-US" sz="1800" dirty="0">
                <a:solidFill>
                  <a:schemeClr val="tx2"/>
                </a:solidFill>
              </a:rPr>
              <a:t>Brain ultrasound &amp; Neurosurgery</a:t>
            </a:r>
          </a:p>
          <a:p>
            <a:pPr lvl="1"/>
            <a:r>
              <a:rPr lang="en-US" sz="1800" dirty="0">
                <a:solidFill>
                  <a:schemeClr val="tx2"/>
                </a:solidFill>
              </a:rPr>
              <a:t>ROP evaluation</a:t>
            </a:r>
          </a:p>
          <a:p>
            <a:pPr lvl="1"/>
            <a:r>
              <a:rPr lang="en-US" sz="1800" dirty="0">
                <a:solidFill>
                  <a:schemeClr val="tx2"/>
                </a:solidFill>
              </a:rPr>
              <a:t>Audiology testing at 7 months</a:t>
            </a:r>
          </a:p>
          <a:p>
            <a:pPr lvl="1"/>
            <a:r>
              <a:rPr lang="en-US" sz="1800" dirty="0">
                <a:solidFill>
                  <a:schemeClr val="tx2"/>
                </a:solidFill>
              </a:rPr>
              <a:t>RSV prophylaxis</a:t>
            </a:r>
          </a:p>
          <a:p>
            <a:pPr lvl="1"/>
            <a:r>
              <a:rPr lang="en-US" sz="1800" dirty="0">
                <a:solidFill>
                  <a:schemeClr val="tx2"/>
                </a:solidFill>
              </a:rPr>
              <a:t>Medications: iron, vitamin D, hydrocortisone PO &amp; IM</a:t>
            </a:r>
          </a:p>
        </p:txBody>
      </p:sp>
      <p:sp>
        <p:nvSpPr>
          <p:cNvPr id="5" name="Footer Placeholder 4">
            <a:extLst>
              <a:ext uri="{FF2B5EF4-FFF2-40B4-BE49-F238E27FC236}">
                <a16:creationId xmlns:a16="http://schemas.microsoft.com/office/drawing/2014/main" id="{8F85AD89-8CE8-A52A-D7B9-8DF03018044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4173599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8A2D7-D199-AA4B-39D5-53D646B18977}"/>
              </a:ext>
            </a:extLst>
          </p:cNvPr>
          <p:cNvPicPr>
            <a:picLocks noChangeAspect="1"/>
          </p:cNvPicPr>
          <p:nvPr/>
        </p:nvPicPr>
        <p:blipFill>
          <a:blip r:embed="rId2"/>
          <a:stretch>
            <a:fillRect/>
          </a:stretch>
        </p:blipFill>
        <p:spPr>
          <a:xfrm>
            <a:off x="5682908" y="761129"/>
            <a:ext cx="6367921" cy="4684317"/>
          </a:xfrm>
          <a:prstGeom prst="rect">
            <a:avLst/>
          </a:prstGeom>
        </p:spPr>
      </p:pic>
      <p:sp>
        <p:nvSpPr>
          <p:cNvPr id="2" name="Title 1">
            <a:extLst>
              <a:ext uri="{FF2B5EF4-FFF2-40B4-BE49-F238E27FC236}">
                <a16:creationId xmlns:a16="http://schemas.microsoft.com/office/drawing/2014/main" id="{D4811E5F-BBA2-5E27-2B0B-362E883CB4F6}"/>
              </a:ext>
            </a:extLst>
          </p:cNvPr>
          <p:cNvSpPr>
            <a:spLocks noGrp="1"/>
          </p:cNvSpPr>
          <p:nvPr>
            <p:ph type="title"/>
          </p:nvPr>
        </p:nvSpPr>
        <p:spPr/>
        <p:txBody>
          <a:bodyPr>
            <a:normAutofit/>
          </a:bodyPr>
          <a:lstStyle/>
          <a:p>
            <a:r>
              <a:rPr lang="en-US" sz="4000" dirty="0"/>
              <a:t>Case 2</a:t>
            </a:r>
          </a:p>
        </p:txBody>
      </p:sp>
      <p:sp>
        <p:nvSpPr>
          <p:cNvPr id="3" name="Content Placeholder 2">
            <a:extLst>
              <a:ext uri="{FF2B5EF4-FFF2-40B4-BE49-F238E27FC236}">
                <a16:creationId xmlns:a16="http://schemas.microsoft.com/office/drawing/2014/main" id="{E3C6DC77-8045-A35D-1A82-8B11C1D6D818}"/>
              </a:ext>
            </a:extLst>
          </p:cNvPr>
          <p:cNvSpPr>
            <a:spLocks noGrp="1"/>
          </p:cNvSpPr>
          <p:nvPr>
            <p:ph sz="quarter" idx="11"/>
          </p:nvPr>
        </p:nvSpPr>
        <p:spPr/>
        <p:txBody>
          <a:bodyPr>
            <a:normAutofit fontScale="77500" lnSpcReduction="20000"/>
          </a:bodyPr>
          <a:lstStyle/>
          <a:p>
            <a:r>
              <a:rPr lang="en-US" dirty="0">
                <a:solidFill>
                  <a:schemeClr val="tx2"/>
                </a:solidFill>
              </a:rPr>
              <a:t>NICU Clinic visit</a:t>
            </a:r>
          </a:p>
          <a:p>
            <a:pPr lvl="1"/>
            <a:r>
              <a:rPr lang="en-US" dirty="0">
                <a:solidFill>
                  <a:schemeClr val="tx2"/>
                </a:solidFill>
              </a:rPr>
              <a:t>43 weeks corrected age</a:t>
            </a:r>
          </a:p>
          <a:p>
            <a:pPr lvl="1"/>
            <a:r>
              <a:rPr lang="en-US" dirty="0">
                <a:solidFill>
                  <a:schemeClr val="tx2"/>
                </a:solidFill>
              </a:rPr>
              <a:t>Interval growth 46grams/day</a:t>
            </a:r>
          </a:p>
          <a:p>
            <a:pPr lvl="1"/>
            <a:r>
              <a:rPr lang="en-US" dirty="0">
                <a:solidFill>
                  <a:schemeClr val="tx2"/>
                </a:solidFill>
              </a:rPr>
              <a:t>Breastmilk fortified with preterm formula </a:t>
            </a:r>
          </a:p>
          <a:p>
            <a:pPr marL="457200" lvl="1" indent="0">
              <a:buNone/>
            </a:pPr>
            <a:r>
              <a:rPr lang="en-US" dirty="0">
                <a:solidFill>
                  <a:schemeClr val="tx2"/>
                </a:solidFill>
              </a:rPr>
              <a:t>    24kcal/oz </a:t>
            </a:r>
          </a:p>
          <a:p>
            <a:pPr lvl="1"/>
            <a:r>
              <a:rPr lang="en-US" dirty="0">
                <a:solidFill>
                  <a:schemeClr val="tx2"/>
                </a:solidFill>
              </a:rPr>
              <a:t>ASQ (Ages &amp; Stages Questionnaire) </a:t>
            </a:r>
          </a:p>
          <a:p>
            <a:pPr lvl="2"/>
            <a:r>
              <a:rPr lang="en-US" dirty="0">
                <a:solidFill>
                  <a:schemeClr val="tx2"/>
                </a:solidFill>
              </a:rPr>
              <a:t>too young</a:t>
            </a:r>
          </a:p>
          <a:p>
            <a:r>
              <a:rPr lang="en-US" dirty="0">
                <a:solidFill>
                  <a:schemeClr val="tx2"/>
                </a:solidFill>
              </a:rPr>
              <a:t>Worsening hydrocephalus </a:t>
            </a:r>
          </a:p>
          <a:p>
            <a:pPr lvl="1"/>
            <a:r>
              <a:rPr lang="en-US" dirty="0">
                <a:solidFill>
                  <a:schemeClr val="tx2"/>
                </a:solidFill>
              </a:rPr>
              <a:t>Increasing head circumference</a:t>
            </a:r>
          </a:p>
          <a:p>
            <a:pPr lvl="1"/>
            <a:r>
              <a:rPr lang="en-US" dirty="0">
                <a:solidFill>
                  <a:schemeClr val="tx2"/>
                </a:solidFill>
              </a:rPr>
              <a:t>Bulging fontanelle</a:t>
            </a:r>
          </a:p>
          <a:p>
            <a:pPr lvl="1"/>
            <a:r>
              <a:rPr lang="en-US" dirty="0">
                <a:solidFill>
                  <a:schemeClr val="tx2"/>
                </a:solidFill>
              </a:rPr>
              <a:t>VAD tap</a:t>
            </a:r>
          </a:p>
          <a:p>
            <a:pPr lvl="1"/>
            <a:r>
              <a:rPr lang="en-US" dirty="0">
                <a:solidFill>
                  <a:schemeClr val="tx2"/>
                </a:solidFill>
              </a:rPr>
              <a:t>Neurosurgery consultation</a:t>
            </a:r>
          </a:p>
          <a:p>
            <a:pPr lvl="1"/>
            <a:r>
              <a:rPr lang="en-US" dirty="0">
                <a:solidFill>
                  <a:schemeClr val="tx2"/>
                </a:solidFill>
              </a:rPr>
              <a:t>Readmitted to NICU</a:t>
            </a:r>
          </a:p>
          <a:p>
            <a:r>
              <a:rPr lang="en-US" dirty="0">
                <a:solidFill>
                  <a:schemeClr val="tx2"/>
                </a:solidFill>
              </a:rPr>
              <a:t>VP shunt placement</a:t>
            </a:r>
          </a:p>
          <a:p>
            <a:pPr lvl="1"/>
            <a:r>
              <a:rPr lang="en-US" dirty="0">
                <a:solidFill>
                  <a:schemeClr val="tx2"/>
                </a:solidFill>
              </a:rPr>
              <a:t> 3 day NICU stay</a:t>
            </a:r>
          </a:p>
          <a:p>
            <a:pPr lvl="1"/>
            <a:endParaRPr lang="en-US" dirty="0">
              <a:solidFill>
                <a:schemeClr val="tx2"/>
              </a:solidFill>
            </a:endParaRPr>
          </a:p>
        </p:txBody>
      </p:sp>
      <p:sp>
        <p:nvSpPr>
          <p:cNvPr id="4" name="Text Placeholder 3">
            <a:extLst>
              <a:ext uri="{FF2B5EF4-FFF2-40B4-BE49-F238E27FC236}">
                <a16:creationId xmlns:a16="http://schemas.microsoft.com/office/drawing/2014/main" id="{B79F1547-340F-1D72-AAE2-5694390ADE87}"/>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B012B2AD-F14A-CFCB-12FD-485AD8E3B228}"/>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177891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32D1-CE0F-43BF-2F75-82E175A6B39E}"/>
              </a:ext>
            </a:extLst>
          </p:cNvPr>
          <p:cNvSpPr>
            <a:spLocks noGrp="1"/>
          </p:cNvSpPr>
          <p:nvPr>
            <p:ph type="title"/>
          </p:nvPr>
        </p:nvSpPr>
        <p:spPr/>
        <p:txBody>
          <a:bodyPr>
            <a:normAutofit/>
          </a:bodyPr>
          <a:lstStyle/>
          <a:p>
            <a:r>
              <a:rPr lang="en-US" sz="4000" dirty="0"/>
              <a:t>Case 3</a:t>
            </a:r>
          </a:p>
        </p:txBody>
      </p:sp>
      <p:sp>
        <p:nvSpPr>
          <p:cNvPr id="3" name="Content Placeholder 2">
            <a:extLst>
              <a:ext uri="{FF2B5EF4-FFF2-40B4-BE49-F238E27FC236}">
                <a16:creationId xmlns:a16="http://schemas.microsoft.com/office/drawing/2014/main" id="{8007B2AD-DAAB-8470-C843-B30A284B188E}"/>
              </a:ext>
            </a:extLst>
          </p:cNvPr>
          <p:cNvSpPr>
            <a:spLocks noGrp="1"/>
          </p:cNvSpPr>
          <p:nvPr>
            <p:ph sz="quarter" idx="11"/>
          </p:nvPr>
        </p:nvSpPr>
        <p:spPr/>
        <p:txBody>
          <a:bodyPr>
            <a:normAutofit fontScale="92500" lnSpcReduction="20000"/>
          </a:bodyPr>
          <a:lstStyle/>
          <a:p>
            <a:r>
              <a:rPr lang="en-US" dirty="0">
                <a:solidFill>
                  <a:schemeClr val="tx2"/>
                </a:solidFill>
              </a:rPr>
              <a:t>38 week gestation, birth weight 2.715kg</a:t>
            </a:r>
          </a:p>
          <a:p>
            <a:r>
              <a:rPr lang="en-US" dirty="0">
                <a:solidFill>
                  <a:schemeClr val="tx2"/>
                </a:solidFill>
              </a:rPr>
              <a:t>Transfer from Kaiser NICU</a:t>
            </a:r>
          </a:p>
          <a:p>
            <a:r>
              <a:rPr lang="en-US" dirty="0">
                <a:solidFill>
                  <a:schemeClr val="tx2"/>
                </a:solidFill>
              </a:rPr>
              <a:t>4 month hospital stay, discharge weight 5.331kg</a:t>
            </a:r>
          </a:p>
          <a:p>
            <a:r>
              <a:rPr lang="en-US" dirty="0">
                <a:solidFill>
                  <a:schemeClr val="tx2"/>
                </a:solidFill>
              </a:rPr>
              <a:t>NICU course</a:t>
            </a:r>
          </a:p>
          <a:p>
            <a:pPr lvl="1"/>
            <a:r>
              <a:rPr lang="en-US" b="0" i="0" u="none" strike="noStrike" baseline="0" dirty="0">
                <a:solidFill>
                  <a:schemeClr val="tx2"/>
                </a:solidFill>
              </a:rPr>
              <a:t>VACTERL, esophageal atresia with tracheal/esophageal fistula, imperforate anus s/p anoplasty</a:t>
            </a:r>
          </a:p>
          <a:p>
            <a:pPr lvl="1"/>
            <a:r>
              <a:rPr lang="en-US" dirty="0" err="1">
                <a:solidFill>
                  <a:schemeClr val="tx2"/>
                </a:solidFill>
              </a:rPr>
              <a:t>H</a:t>
            </a:r>
            <a:r>
              <a:rPr lang="en-US" b="0" i="0" u="none" strike="noStrike" baseline="0" dirty="0" err="1">
                <a:solidFill>
                  <a:schemeClr val="tx2"/>
                </a:solidFill>
              </a:rPr>
              <a:t>emitruncus</a:t>
            </a:r>
            <a:r>
              <a:rPr lang="en-US" b="0" i="0" u="none" strike="noStrike" baseline="0" dirty="0">
                <a:solidFill>
                  <a:schemeClr val="tx2"/>
                </a:solidFill>
              </a:rPr>
              <a:t> and tetralogy of </a:t>
            </a:r>
            <a:r>
              <a:rPr lang="en-US" b="0" i="0" u="none" strike="noStrike" baseline="0" dirty="0" err="1">
                <a:solidFill>
                  <a:schemeClr val="tx2"/>
                </a:solidFill>
              </a:rPr>
              <a:t>fallot</a:t>
            </a:r>
            <a:r>
              <a:rPr lang="en-US" b="0" i="0" u="none" strike="noStrike" baseline="0" dirty="0">
                <a:solidFill>
                  <a:schemeClr val="tx2"/>
                </a:solidFill>
              </a:rPr>
              <a:t> s/p repair, PA banding and PDA ligation</a:t>
            </a:r>
          </a:p>
          <a:p>
            <a:pPr lvl="1"/>
            <a:r>
              <a:rPr lang="en-US" dirty="0">
                <a:solidFill>
                  <a:schemeClr val="tx2"/>
                </a:solidFill>
              </a:rPr>
              <a:t>P</a:t>
            </a:r>
            <a:r>
              <a:rPr lang="en-US" b="0" i="0" u="none" strike="noStrike" baseline="0" dirty="0">
                <a:solidFill>
                  <a:schemeClr val="tx2"/>
                </a:solidFill>
              </a:rPr>
              <a:t>ulmonary hypertension on medications</a:t>
            </a:r>
            <a:endParaRPr lang="en-US" sz="2200" b="0" i="0" u="none" strike="noStrike" baseline="0" dirty="0">
              <a:solidFill>
                <a:schemeClr val="tx2"/>
              </a:solidFill>
            </a:endParaRPr>
          </a:p>
          <a:p>
            <a:pPr lvl="1"/>
            <a:r>
              <a:rPr lang="en-US" dirty="0">
                <a:solidFill>
                  <a:schemeClr val="tx2"/>
                </a:solidFill>
              </a:rPr>
              <a:t>F</a:t>
            </a:r>
            <a:r>
              <a:rPr lang="en-US" b="0" i="0" u="none" strike="noStrike" baseline="0" dirty="0">
                <a:solidFill>
                  <a:schemeClr val="tx2"/>
                </a:solidFill>
              </a:rPr>
              <a:t>eeding difficulty: discharged on nasogastric feeds </a:t>
            </a:r>
          </a:p>
          <a:p>
            <a:pPr lvl="2"/>
            <a:r>
              <a:rPr lang="en-US" sz="1800" b="0" i="0" u="none" strike="noStrike" baseline="0" dirty="0">
                <a:latin typeface="Arial" panose="020B0604020202020204" pitchFamily="34" charset="0"/>
              </a:rPr>
              <a:t>75 </a:t>
            </a:r>
            <a:r>
              <a:rPr lang="en-US" sz="1800" dirty="0">
                <a:latin typeface="Arial" panose="020B0604020202020204" pitchFamily="34" charset="0"/>
              </a:rPr>
              <a:t>ml breastmilk </a:t>
            </a:r>
            <a:r>
              <a:rPr lang="en-US" sz="1800" b="0" i="0" u="none" strike="noStrike" baseline="0" dirty="0">
                <a:latin typeface="Arial" panose="020B0604020202020204" pitchFamily="34" charset="0"/>
              </a:rPr>
              <a:t>bolus feeds over 30 minutes 5 times a day, and continuous feeds at 45 ml/</a:t>
            </a:r>
            <a:r>
              <a:rPr lang="en-US" sz="1800" b="0" i="0" u="none" strike="noStrike" baseline="0" dirty="0" err="1">
                <a:latin typeface="Arial" panose="020B0604020202020204" pitchFamily="34" charset="0"/>
              </a:rPr>
              <a:t>hr</a:t>
            </a:r>
            <a:r>
              <a:rPr lang="en-US" sz="1800" b="0" i="0" u="none" strike="noStrike" baseline="0" dirty="0">
                <a:latin typeface="Arial" panose="020B0604020202020204" pitchFamily="34" charset="0"/>
              </a:rPr>
              <a:t> x 8 hours overnight </a:t>
            </a:r>
            <a:endParaRPr lang="en-US" b="0" i="0" u="none" strike="noStrike" baseline="0" dirty="0">
              <a:solidFill>
                <a:schemeClr val="tx2"/>
              </a:solidFill>
            </a:endParaRPr>
          </a:p>
          <a:p>
            <a:pPr lvl="1"/>
            <a:r>
              <a:rPr lang="en-US" b="0" i="0" u="none" strike="noStrike" baseline="0" dirty="0">
                <a:solidFill>
                  <a:schemeClr val="tx2"/>
                </a:solidFill>
              </a:rPr>
              <a:t>GE reflux </a:t>
            </a:r>
          </a:p>
          <a:p>
            <a:pPr lvl="1"/>
            <a:r>
              <a:rPr lang="en-US" dirty="0">
                <a:solidFill>
                  <a:schemeClr val="tx2"/>
                </a:solidFill>
              </a:rPr>
              <a:t>A</a:t>
            </a:r>
            <a:r>
              <a:rPr lang="en-US" b="0" i="0" u="none" strike="noStrike" baseline="0" dirty="0">
                <a:solidFill>
                  <a:schemeClr val="tx2"/>
                </a:solidFill>
              </a:rPr>
              <a:t>nemia</a:t>
            </a:r>
            <a:endParaRPr lang="en-US" dirty="0">
              <a:solidFill>
                <a:schemeClr val="tx2"/>
              </a:solidFill>
            </a:endParaRPr>
          </a:p>
        </p:txBody>
      </p:sp>
      <p:sp>
        <p:nvSpPr>
          <p:cNvPr id="4" name="Text Placeholder 3">
            <a:extLst>
              <a:ext uri="{FF2B5EF4-FFF2-40B4-BE49-F238E27FC236}">
                <a16:creationId xmlns:a16="http://schemas.microsoft.com/office/drawing/2014/main" id="{D8BE62E1-5612-C5D4-4764-69D9338C05D7}"/>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2E8D8230-C560-1C80-5A36-E2FBE3A3AD90}"/>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1555081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AF70E-6A6D-9807-8F82-E747FD4CF6BD}"/>
              </a:ext>
            </a:extLst>
          </p:cNvPr>
          <p:cNvSpPr>
            <a:spLocks noGrp="1"/>
          </p:cNvSpPr>
          <p:nvPr>
            <p:ph type="title"/>
          </p:nvPr>
        </p:nvSpPr>
        <p:spPr/>
        <p:txBody>
          <a:bodyPr>
            <a:normAutofit/>
          </a:bodyPr>
          <a:lstStyle/>
          <a:p>
            <a:r>
              <a:rPr lang="en-US" sz="4000" dirty="0"/>
              <a:t>Case 3</a:t>
            </a:r>
          </a:p>
        </p:txBody>
      </p:sp>
      <p:sp>
        <p:nvSpPr>
          <p:cNvPr id="3" name="Content Placeholder 2">
            <a:extLst>
              <a:ext uri="{FF2B5EF4-FFF2-40B4-BE49-F238E27FC236}">
                <a16:creationId xmlns:a16="http://schemas.microsoft.com/office/drawing/2014/main" id="{C7433BE6-B4BE-94EF-EE1F-C02B265158AC}"/>
              </a:ext>
            </a:extLst>
          </p:cNvPr>
          <p:cNvSpPr>
            <a:spLocks noGrp="1"/>
          </p:cNvSpPr>
          <p:nvPr>
            <p:ph sz="quarter" idx="11"/>
          </p:nvPr>
        </p:nvSpPr>
        <p:spPr/>
        <p:txBody>
          <a:bodyPr>
            <a:normAutofit fontScale="85000" lnSpcReduction="20000"/>
          </a:bodyPr>
          <a:lstStyle/>
          <a:p>
            <a:r>
              <a:rPr lang="en-US" dirty="0">
                <a:solidFill>
                  <a:schemeClr val="tx2"/>
                </a:solidFill>
              </a:rPr>
              <a:t>Discharge needs</a:t>
            </a:r>
          </a:p>
          <a:p>
            <a:pPr lvl="1"/>
            <a:r>
              <a:rPr lang="en-US" dirty="0">
                <a:solidFill>
                  <a:schemeClr val="tx2"/>
                </a:solidFill>
              </a:rPr>
              <a:t>Pediatrician</a:t>
            </a:r>
          </a:p>
          <a:p>
            <a:pPr lvl="1"/>
            <a:r>
              <a:rPr lang="en-US" dirty="0">
                <a:solidFill>
                  <a:schemeClr val="tx2"/>
                </a:solidFill>
              </a:rPr>
              <a:t>NICU multidisciplinary clinic (complex discharge)</a:t>
            </a:r>
          </a:p>
          <a:p>
            <a:pPr lvl="2"/>
            <a:r>
              <a:rPr lang="en-US" dirty="0">
                <a:solidFill>
                  <a:schemeClr val="tx2"/>
                </a:solidFill>
              </a:rPr>
              <a:t>Speech therapy, Dietary (NG feeds)</a:t>
            </a:r>
          </a:p>
          <a:p>
            <a:pPr lvl="1"/>
            <a:r>
              <a:rPr lang="en-US" dirty="0">
                <a:solidFill>
                  <a:schemeClr val="tx2"/>
                </a:solidFill>
              </a:rPr>
              <a:t>NICU neurodevelopmental clinic (pulmonary HTN requiring </a:t>
            </a:r>
            <a:r>
              <a:rPr lang="en-US" dirty="0" err="1">
                <a:solidFill>
                  <a:schemeClr val="tx2"/>
                </a:solidFill>
              </a:rPr>
              <a:t>iNO</a:t>
            </a:r>
            <a:r>
              <a:rPr lang="en-US" dirty="0">
                <a:solidFill>
                  <a:schemeClr val="tx2"/>
                </a:solidFill>
              </a:rPr>
              <a:t>, prolonged mechanical ventilation)</a:t>
            </a:r>
          </a:p>
          <a:p>
            <a:pPr lvl="1"/>
            <a:r>
              <a:rPr lang="en-US" dirty="0">
                <a:solidFill>
                  <a:schemeClr val="tx2"/>
                </a:solidFill>
              </a:rPr>
              <a:t>Early Intervention Services (dysphagia)</a:t>
            </a:r>
          </a:p>
          <a:p>
            <a:pPr lvl="1"/>
            <a:r>
              <a:rPr lang="en-US" dirty="0">
                <a:solidFill>
                  <a:schemeClr val="tx2"/>
                </a:solidFill>
              </a:rPr>
              <a:t>Pediatric Surgery</a:t>
            </a:r>
          </a:p>
          <a:p>
            <a:pPr lvl="1"/>
            <a:r>
              <a:rPr lang="en-US" dirty="0">
                <a:solidFill>
                  <a:schemeClr val="tx2"/>
                </a:solidFill>
              </a:rPr>
              <a:t>Pediatric Cardiology</a:t>
            </a:r>
          </a:p>
          <a:p>
            <a:pPr lvl="1"/>
            <a:r>
              <a:rPr lang="en-US" dirty="0">
                <a:solidFill>
                  <a:schemeClr val="tx2"/>
                </a:solidFill>
              </a:rPr>
              <a:t>Audiology testing at 7 months</a:t>
            </a:r>
          </a:p>
          <a:p>
            <a:pPr lvl="1"/>
            <a:r>
              <a:rPr lang="en-US" dirty="0">
                <a:solidFill>
                  <a:schemeClr val="tx2"/>
                </a:solidFill>
              </a:rPr>
              <a:t>RSV prophylaxis</a:t>
            </a:r>
          </a:p>
          <a:p>
            <a:pPr lvl="1"/>
            <a:r>
              <a:rPr lang="en-US" dirty="0">
                <a:solidFill>
                  <a:schemeClr val="tx2"/>
                </a:solidFill>
              </a:rPr>
              <a:t>Nasogastric tube teaching and supplies</a:t>
            </a:r>
          </a:p>
          <a:p>
            <a:pPr lvl="1"/>
            <a:r>
              <a:rPr lang="en-US" dirty="0">
                <a:solidFill>
                  <a:schemeClr val="tx2"/>
                </a:solidFill>
              </a:rPr>
              <a:t>Parental rooming in</a:t>
            </a:r>
          </a:p>
          <a:p>
            <a:pPr lvl="1"/>
            <a:r>
              <a:rPr lang="en-US" dirty="0">
                <a:solidFill>
                  <a:schemeClr val="tx2"/>
                </a:solidFill>
              </a:rPr>
              <a:t>Medications: sildenafil, </a:t>
            </a:r>
            <a:r>
              <a:rPr lang="en-US" dirty="0" err="1">
                <a:solidFill>
                  <a:schemeClr val="tx2"/>
                </a:solidFill>
              </a:rPr>
              <a:t>bosentan</a:t>
            </a:r>
            <a:r>
              <a:rPr lang="en-US" dirty="0">
                <a:solidFill>
                  <a:schemeClr val="tx2"/>
                </a:solidFill>
              </a:rPr>
              <a:t>, iron, vitamin D, omeprazole</a:t>
            </a:r>
          </a:p>
          <a:p>
            <a:pPr lvl="1"/>
            <a:r>
              <a:rPr lang="en-US" dirty="0">
                <a:solidFill>
                  <a:schemeClr val="tx2"/>
                </a:solidFill>
              </a:rPr>
              <a:t>Labs: hepatic function panel monthly</a:t>
            </a:r>
          </a:p>
        </p:txBody>
      </p:sp>
      <p:sp>
        <p:nvSpPr>
          <p:cNvPr id="4" name="Text Placeholder 3">
            <a:extLst>
              <a:ext uri="{FF2B5EF4-FFF2-40B4-BE49-F238E27FC236}">
                <a16:creationId xmlns:a16="http://schemas.microsoft.com/office/drawing/2014/main" id="{6FC0EFC4-48C3-1B84-F139-39243B9E0071}"/>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04EF06B5-600E-136C-7109-4F34493096F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326739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14555E9-6013-1C68-0CF8-58BA7909578B}"/>
              </a:ext>
            </a:extLst>
          </p:cNvPr>
          <p:cNvPicPr>
            <a:picLocks noGrp="1" noChangeAspect="1"/>
          </p:cNvPicPr>
          <p:nvPr>
            <p:ph sz="quarter" idx="11"/>
          </p:nvPr>
        </p:nvPicPr>
        <p:blipFill>
          <a:blip r:embed="rId2"/>
          <a:stretch>
            <a:fillRect/>
          </a:stretch>
        </p:blipFill>
        <p:spPr>
          <a:xfrm>
            <a:off x="600623" y="341677"/>
            <a:ext cx="10839788" cy="5560549"/>
          </a:xfrm>
        </p:spPr>
      </p:pic>
      <p:sp>
        <p:nvSpPr>
          <p:cNvPr id="4" name="Footer Placeholder 3">
            <a:extLst>
              <a:ext uri="{FF2B5EF4-FFF2-40B4-BE49-F238E27FC236}">
                <a16:creationId xmlns:a16="http://schemas.microsoft.com/office/drawing/2014/main" id="{77DA0697-B25F-158E-5747-AFDC34324270}"/>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EA425EA9-C28A-5E2A-4279-300544B553D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53634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AE22-0898-9A4B-2946-8A133F1DAEF7}"/>
              </a:ext>
            </a:extLst>
          </p:cNvPr>
          <p:cNvSpPr>
            <a:spLocks noGrp="1"/>
          </p:cNvSpPr>
          <p:nvPr>
            <p:ph type="title"/>
          </p:nvPr>
        </p:nvSpPr>
        <p:spPr/>
        <p:txBody>
          <a:bodyPr>
            <a:normAutofit/>
          </a:bodyPr>
          <a:lstStyle/>
          <a:p>
            <a:r>
              <a:rPr lang="en-US" sz="4000" dirty="0"/>
              <a:t>Case 3</a:t>
            </a:r>
          </a:p>
        </p:txBody>
      </p:sp>
      <p:sp>
        <p:nvSpPr>
          <p:cNvPr id="3" name="Content Placeholder 2">
            <a:extLst>
              <a:ext uri="{FF2B5EF4-FFF2-40B4-BE49-F238E27FC236}">
                <a16:creationId xmlns:a16="http://schemas.microsoft.com/office/drawing/2014/main" id="{1E2FF357-7DD3-97C6-9064-B3963EED4C24}"/>
              </a:ext>
            </a:extLst>
          </p:cNvPr>
          <p:cNvSpPr>
            <a:spLocks noGrp="1"/>
          </p:cNvSpPr>
          <p:nvPr>
            <p:ph sz="quarter" idx="11"/>
          </p:nvPr>
        </p:nvSpPr>
        <p:spPr/>
        <p:txBody>
          <a:bodyPr>
            <a:normAutofit lnSpcReduction="10000"/>
          </a:bodyPr>
          <a:lstStyle/>
          <a:p>
            <a:r>
              <a:rPr lang="en-US" dirty="0">
                <a:solidFill>
                  <a:schemeClr val="tx2"/>
                </a:solidFill>
              </a:rPr>
              <a:t>NICU Clinic visit (2 weeks post-discharge)</a:t>
            </a:r>
          </a:p>
          <a:p>
            <a:pPr lvl="1"/>
            <a:r>
              <a:rPr lang="en-US" dirty="0">
                <a:solidFill>
                  <a:schemeClr val="tx2"/>
                </a:solidFill>
              </a:rPr>
              <a:t>Weight loss of 91grams since NICU</a:t>
            </a:r>
          </a:p>
          <a:p>
            <a:pPr lvl="1"/>
            <a:r>
              <a:rPr lang="en-US" b="0" i="0" u="none" strike="noStrike" baseline="0" dirty="0">
                <a:solidFill>
                  <a:schemeClr val="tx2"/>
                </a:solidFill>
                <a:latin typeface="Arial" panose="020B0604020202020204" pitchFamily="34" charset="0"/>
              </a:rPr>
              <a:t>Parents noted to be doing continuous nasogastric feeds overnight incorrectly - giving only 45ml total instead of 45ml/hour</a:t>
            </a:r>
          </a:p>
          <a:p>
            <a:pPr lvl="1"/>
            <a:r>
              <a:rPr lang="en-US" b="0" i="0" u="none" strike="noStrike" baseline="0" dirty="0">
                <a:solidFill>
                  <a:schemeClr val="tx2"/>
                </a:solidFill>
                <a:latin typeface="Arial" panose="020B0604020202020204" pitchFamily="34" charset="0"/>
              </a:rPr>
              <a:t>Weight checks with Pediatrician</a:t>
            </a:r>
          </a:p>
          <a:p>
            <a:r>
              <a:rPr lang="en-US" dirty="0">
                <a:solidFill>
                  <a:schemeClr val="tx2"/>
                </a:solidFill>
                <a:latin typeface="Arial" panose="020B0604020202020204" pitchFamily="34" charset="0"/>
              </a:rPr>
              <a:t>NICU Clinic visit (4 weeks post-discharge)</a:t>
            </a:r>
          </a:p>
          <a:p>
            <a:pPr lvl="1"/>
            <a:r>
              <a:rPr lang="en-US" b="0" i="0" u="none" strike="noStrike" baseline="0" dirty="0">
                <a:solidFill>
                  <a:schemeClr val="tx2"/>
                </a:solidFill>
                <a:latin typeface="Arial" panose="020B0604020202020204" pitchFamily="34" charset="0"/>
              </a:rPr>
              <a:t>Weight gain of 20grams per day</a:t>
            </a:r>
          </a:p>
          <a:p>
            <a:pPr lvl="1"/>
            <a:r>
              <a:rPr lang="en-US" dirty="0">
                <a:solidFill>
                  <a:schemeClr val="tx2"/>
                </a:solidFill>
                <a:latin typeface="Arial" panose="020B0604020202020204" pitchFamily="34" charset="0"/>
              </a:rPr>
              <a:t>6 month Ages &amp; Stages Questionnaire (ASQ) </a:t>
            </a:r>
          </a:p>
          <a:p>
            <a:pPr lvl="2"/>
            <a:r>
              <a:rPr lang="en-US" b="0" i="0" u="none" strike="noStrike" baseline="0" dirty="0">
                <a:latin typeface="Arial" panose="020B0604020202020204" pitchFamily="34" charset="0"/>
              </a:rPr>
              <a:t>Communication, Gross motor, Personal-Social, Problem solving: Pass</a:t>
            </a:r>
            <a:endParaRPr lang="en-US" b="0" i="0" u="none" strike="noStrike" baseline="0" dirty="0">
              <a:solidFill>
                <a:srgbClr val="000000"/>
              </a:solidFill>
              <a:latin typeface="Arial" panose="020B0604020202020204" pitchFamily="34" charset="0"/>
            </a:endParaRPr>
          </a:p>
          <a:p>
            <a:pPr lvl="2"/>
            <a:r>
              <a:rPr lang="en-US" b="0" i="0" u="none" strike="noStrike" baseline="0" dirty="0">
                <a:latin typeface="Arial" panose="020B0604020202020204" pitchFamily="34" charset="0"/>
              </a:rPr>
              <a:t>Fine motor: Follow up</a:t>
            </a:r>
            <a:endParaRPr lang="en-US" dirty="0">
              <a:solidFill>
                <a:schemeClr val="tx2"/>
              </a:solidFill>
              <a:latin typeface="Arial" panose="020B0604020202020204" pitchFamily="34" charset="0"/>
            </a:endParaRPr>
          </a:p>
          <a:p>
            <a:pPr lvl="1"/>
            <a:r>
              <a:rPr lang="en-US" dirty="0">
                <a:solidFill>
                  <a:schemeClr val="tx2"/>
                </a:solidFill>
                <a:latin typeface="Arial" panose="020B0604020202020204" pitchFamily="34" charset="0"/>
              </a:rPr>
              <a:t>HAST prior to international travel</a:t>
            </a:r>
            <a:endParaRPr lang="en-US" b="0" i="0" u="none" strike="noStrike" baseline="0" dirty="0">
              <a:solidFill>
                <a:schemeClr val="tx2"/>
              </a:solidFill>
              <a:latin typeface="Arial" panose="020B0604020202020204" pitchFamily="34" charset="0"/>
            </a:endParaRPr>
          </a:p>
        </p:txBody>
      </p:sp>
      <p:sp>
        <p:nvSpPr>
          <p:cNvPr id="4" name="Text Placeholder 3">
            <a:extLst>
              <a:ext uri="{FF2B5EF4-FFF2-40B4-BE49-F238E27FC236}">
                <a16:creationId xmlns:a16="http://schemas.microsoft.com/office/drawing/2014/main" id="{DBD715B3-0136-5A84-8F8A-265BE6C9DE52}"/>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7C67E6D1-639F-4244-634F-6BCF62F94EB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Tree>
    <p:extLst>
      <p:ext uri="{BB962C8B-B14F-4D97-AF65-F5344CB8AC3E}">
        <p14:creationId xmlns:p14="http://schemas.microsoft.com/office/powerpoint/2010/main" val="2766617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DFFE8D-9B44-41C7-746C-E7E7717B4D70}"/>
              </a:ext>
            </a:extLst>
          </p:cNvPr>
          <p:cNvSpPr>
            <a:spLocks noGrp="1"/>
          </p:cNvSpPr>
          <p:nvPr>
            <p:ph type="title"/>
          </p:nvPr>
        </p:nvSpPr>
        <p:spPr>
          <a:xfrm>
            <a:off x="298833" y="2070306"/>
            <a:ext cx="11594333" cy="1784519"/>
          </a:xfrm>
        </p:spPr>
        <p:txBody>
          <a:bodyPr>
            <a:normAutofit/>
          </a:bodyPr>
          <a:lstStyle/>
          <a:p>
            <a:pPr algn="ctr"/>
            <a:r>
              <a:rPr lang="en-US" sz="4400" b="1" dirty="0"/>
              <a:t>Post-discharge Care of the High-risk NICU Graduates</a:t>
            </a:r>
          </a:p>
        </p:txBody>
      </p:sp>
      <p:sp>
        <p:nvSpPr>
          <p:cNvPr id="7" name="Text Placeholder 6">
            <a:extLst>
              <a:ext uri="{FF2B5EF4-FFF2-40B4-BE49-F238E27FC236}">
                <a16:creationId xmlns:a16="http://schemas.microsoft.com/office/drawing/2014/main" id="{9FA43595-9503-F24A-BA41-0FF234075D6D}"/>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22CD4AAF-6AF9-1AE7-E193-88AF4EBBEA93}"/>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777413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890B-C2A4-6499-A052-F11C7E8E8756}"/>
              </a:ext>
            </a:extLst>
          </p:cNvPr>
          <p:cNvSpPr>
            <a:spLocks noGrp="1"/>
          </p:cNvSpPr>
          <p:nvPr>
            <p:ph type="title"/>
          </p:nvPr>
        </p:nvSpPr>
        <p:spPr/>
        <p:txBody>
          <a:bodyPr>
            <a:normAutofit/>
          </a:bodyPr>
          <a:lstStyle/>
          <a:p>
            <a:r>
              <a:rPr lang="en-US" sz="4400" dirty="0">
                <a:latin typeface="Arial" panose="020B0604020202020204" pitchFamily="34" charset="0"/>
                <a:cs typeface="Arial" panose="020B0604020202020204" pitchFamily="34" charset="0"/>
              </a:rPr>
              <a:t>Role of PCPs after the NICU Discharge </a:t>
            </a:r>
          </a:p>
        </p:txBody>
      </p:sp>
      <p:sp>
        <p:nvSpPr>
          <p:cNvPr id="3" name="Content Placeholder 2">
            <a:extLst>
              <a:ext uri="{FF2B5EF4-FFF2-40B4-BE49-F238E27FC236}">
                <a16:creationId xmlns:a16="http://schemas.microsoft.com/office/drawing/2014/main" id="{F66E5524-8B5F-2E40-4DCE-3A34A27FF364}"/>
              </a:ext>
            </a:extLst>
          </p:cNvPr>
          <p:cNvSpPr>
            <a:spLocks noGrp="1"/>
          </p:cNvSpPr>
          <p:nvPr>
            <p:ph sz="quarter" idx="11"/>
          </p:nvPr>
        </p:nvSpPr>
        <p:spPr/>
        <p:txBody>
          <a:bodyPr>
            <a:normAutofit/>
          </a:bodyPr>
          <a:lstStyle/>
          <a:p>
            <a:pPr marL="0" indent="0">
              <a:buNone/>
            </a:pPr>
            <a:r>
              <a:rPr lang="en-US" sz="2400" dirty="0">
                <a:latin typeface="Arial" panose="020B0604020202020204" pitchFamily="34" charset="0"/>
                <a:cs typeface="Arial" panose="020B0604020202020204" pitchFamily="34" charset="0"/>
              </a:rPr>
              <a:t>U</a:t>
            </a:r>
            <a:r>
              <a:rPr lang="en-US" sz="2400" dirty="0">
                <a:effectLst/>
                <a:latin typeface="Arial" panose="020B0604020202020204" pitchFamily="34" charset="0"/>
                <a:cs typeface="Arial" panose="020B0604020202020204" pitchFamily="34" charset="0"/>
              </a:rPr>
              <a:t>p-to-date knowledge and understanding of: </a:t>
            </a:r>
          </a:p>
          <a:p>
            <a:pPr>
              <a:spcBef>
                <a:spcPts val="1200"/>
              </a:spcBef>
              <a:spcAft>
                <a:spcPts val="600"/>
              </a:spcAft>
              <a:buFont typeface="+mj-lt"/>
              <a:buAutoNum type="arabicPeriod"/>
            </a:pPr>
            <a:r>
              <a:rPr lang="en-US" sz="2400" dirty="0">
                <a:effectLst/>
                <a:latin typeface="Arial" panose="020B0604020202020204" pitchFamily="34" charset="0"/>
                <a:cs typeface="Arial" panose="020B0604020202020204" pitchFamily="34" charset="0"/>
              </a:rPr>
              <a:t> Neonatal technologies and therapies </a:t>
            </a:r>
          </a:p>
          <a:p>
            <a:pPr>
              <a:spcBef>
                <a:spcPts val="1200"/>
              </a:spcBef>
              <a:spcAft>
                <a:spcPts val="600"/>
              </a:spcAft>
              <a:buFont typeface="+mj-lt"/>
              <a:buAutoNum type="arabicPeriod"/>
            </a:pPr>
            <a:r>
              <a:rPr lang="en-US" sz="2400" dirty="0">
                <a:effectLst/>
                <a:latin typeface="Arial" panose="020B0604020202020204" pitchFamily="34" charset="0"/>
                <a:cs typeface="Arial" panose="020B0604020202020204" pitchFamily="34" charset="0"/>
              </a:rPr>
              <a:t> Drug doses and indications </a:t>
            </a:r>
          </a:p>
          <a:p>
            <a:pPr>
              <a:spcBef>
                <a:spcPts val="1200"/>
              </a:spcBef>
              <a:spcAft>
                <a:spcPts val="600"/>
              </a:spcAft>
              <a:buFont typeface="+mj-lt"/>
              <a:buAutoNum type="arabicPeriod"/>
            </a:pPr>
            <a:r>
              <a:rPr lang="en-US" sz="2400" dirty="0">
                <a:effectLst/>
                <a:latin typeface="Arial" panose="020B0604020202020204" pitchFamily="34" charset="0"/>
                <a:cs typeface="Arial" panose="020B0604020202020204" pitchFamily="34" charset="0"/>
              </a:rPr>
              <a:t> Laboratory tests that need to be followed </a:t>
            </a:r>
          </a:p>
          <a:p>
            <a:pPr>
              <a:spcBef>
                <a:spcPts val="1200"/>
              </a:spcBef>
              <a:spcAft>
                <a:spcPts val="600"/>
              </a:spcAft>
              <a:buFont typeface="+mj-lt"/>
              <a:buAutoNum type="arabicPeriod"/>
            </a:pPr>
            <a:r>
              <a:rPr lang="en-US" sz="2400" dirty="0">
                <a:effectLst/>
                <a:latin typeface="Arial" panose="020B0604020202020204" pitchFamily="34" charset="0"/>
                <a:cs typeface="Arial" panose="020B0604020202020204" pitchFamily="34" charset="0"/>
              </a:rPr>
              <a:t> Indications for special formulas and recipes for adjusting calories </a:t>
            </a:r>
          </a:p>
          <a:p>
            <a:pPr>
              <a:spcBef>
                <a:spcPts val="1200"/>
              </a:spcBef>
              <a:spcAft>
                <a:spcPts val="600"/>
              </a:spcAft>
              <a:buFont typeface="+mj-lt"/>
              <a:buAutoNum type="arabicPeriod"/>
            </a:pPr>
            <a:r>
              <a:rPr lang="en-US" sz="2400" dirty="0">
                <a:effectLst/>
                <a:latin typeface="Arial" panose="020B0604020202020204" pitchFamily="34" charset="0"/>
                <a:cs typeface="Arial" panose="020B0604020202020204" pitchFamily="34" charset="0"/>
              </a:rPr>
              <a:t> Various types of equipment (supplemental oxygen, nasogastric tube, gastrostomy tube [GT], ventriculoperitoneal [VP] shunt, ostomy, pulse oximeter, apnea monitor, tracheostomy, ventilator) and ability to recognize and troubleshoot problems </a:t>
            </a:r>
          </a:p>
          <a:p>
            <a:pPr marL="457200" lvl="1" indent="0">
              <a:buNone/>
            </a:pPr>
            <a:endParaRPr lang="en-US" dirty="0">
              <a:latin typeface="Arial" panose="020B0604020202020204" pitchFamily="34" charset="0"/>
              <a:cs typeface="Arial" panose="020B0604020202020204" pitchFamily="34" charset="0"/>
            </a:endParaRPr>
          </a:p>
          <a:p>
            <a:pPr marL="0" indent="0">
              <a:buNone/>
            </a:pPr>
            <a:endParaRPr lang="en-US" sz="2400" dirty="0"/>
          </a:p>
        </p:txBody>
      </p:sp>
    </p:spTree>
    <p:extLst>
      <p:ext uri="{BB962C8B-B14F-4D97-AF65-F5344CB8AC3E}">
        <p14:creationId xmlns:p14="http://schemas.microsoft.com/office/powerpoint/2010/main" val="3951569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595398-7B48-A5D3-6789-31CEFF145F24}"/>
              </a:ext>
            </a:extLst>
          </p:cNvPr>
          <p:cNvSpPr>
            <a:spLocks noGrp="1"/>
          </p:cNvSpPr>
          <p:nvPr>
            <p:ph type="title"/>
          </p:nvPr>
        </p:nvSpPr>
        <p:spPr>
          <a:xfrm>
            <a:off x="298833" y="533681"/>
            <a:ext cx="11594333" cy="871647"/>
          </a:xfrm>
        </p:spPr>
        <p:txBody>
          <a:bodyPr>
            <a:normAutofit fontScale="90000"/>
          </a:bodyPr>
          <a:lstStyle/>
          <a:p>
            <a:pPr algn="ctr"/>
            <a:r>
              <a:rPr lang="en-US" sz="4400"/>
              <a:t>Neurodevelopmental Outcomes in Preterm Infants</a:t>
            </a:r>
            <a:endParaRPr lang="en-US" sz="4400" dirty="0"/>
          </a:p>
        </p:txBody>
      </p:sp>
      <p:sp>
        <p:nvSpPr>
          <p:cNvPr id="5" name="Footer Placeholder 4">
            <a:extLst>
              <a:ext uri="{FF2B5EF4-FFF2-40B4-BE49-F238E27FC236}">
                <a16:creationId xmlns:a16="http://schemas.microsoft.com/office/drawing/2014/main" id="{EADED025-8D01-8CEA-6CCD-76945440C2AA}"/>
              </a:ext>
            </a:extLst>
          </p:cNvPr>
          <p:cNvSpPr>
            <a:spLocks noGrp="1"/>
          </p:cNvSpPr>
          <p:nvPr>
            <p:ph type="ftr" sz="quarter" idx="3"/>
          </p:nvPr>
        </p:nvSpPr>
        <p:spPr/>
        <p:txBody>
          <a:bodyPr/>
          <a:lstStyle/>
          <a:p>
            <a:r>
              <a:rPr lang="en-US"/>
              <a:t>CREATING A HEALTHIER HAWAIʻI</a:t>
            </a:r>
          </a:p>
        </p:txBody>
      </p:sp>
      <p:pic>
        <p:nvPicPr>
          <p:cNvPr id="9" name="Picture 4" descr="Portraits show children holding photos of themselves as premature babies">
            <a:extLst>
              <a:ext uri="{FF2B5EF4-FFF2-40B4-BE49-F238E27FC236}">
                <a16:creationId xmlns:a16="http://schemas.microsoft.com/office/drawing/2014/main" id="{A6347E4C-0731-86AD-81C7-E10BD88A41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0085" y="1405328"/>
            <a:ext cx="8681198" cy="4470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30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068BA9-4F08-1233-3E2B-0494AA523381}"/>
              </a:ext>
            </a:extLst>
          </p:cNvPr>
          <p:cNvSpPr>
            <a:spLocks noGrp="1"/>
          </p:cNvSpPr>
          <p:nvPr>
            <p:ph type="title"/>
          </p:nvPr>
        </p:nvSpPr>
        <p:spPr>
          <a:xfrm>
            <a:off x="298834" y="433524"/>
            <a:ext cx="11594333" cy="871647"/>
          </a:xfrm>
        </p:spPr>
        <p:txBody>
          <a:bodyPr>
            <a:normAutofit/>
          </a:bodyPr>
          <a:lstStyle/>
          <a:p>
            <a:r>
              <a:rPr lang="en-US" sz="4400" dirty="0"/>
              <a:t>Neurodevelopmental Impairment (NDI)</a:t>
            </a:r>
          </a:p>
        </p:txBody>
      </p:sp>
      <p:sp>
        <p:nvSpPr>
          <p:cNvPr id="7" name="Picture Placeholder 6">
            <a:extLst>
              <a:ext uri="{FF2B5EF4-FFF2-40B4-BE49-F238E27FC236}">
                <a16:creationId xmlns:a16="http://schemas.microsoft.com/office/drawing/2014/main" id="{4F459E6E-F28F-3FF0-5A02-9E861EDED372}"/>
              </a:ext>
            </a:extLst>
          </p:cNvPr>
          <p:cNvSpPr>
            <a:spLocks noGrp="1"/>
          </p:cNvSpPr>
          <p:nvPr>
            <p:ph type="pic" sz="quarter" idx="11"/>
          </p:nvPr>
        </p:nvSpPr>
        <p:spPr>
          <a:xfrm>
            <a:off x="298451" y="1798820"/>
            <a:ext cx="11605683" cy="4071456"/>
          </a:xfrm>
        </p:spPr>
        <p:txBody>
          <a:bodyPr/>
          <a:lstStyle/>
          <a:p>
            <a:pPr>
              <a:spcBef>
                <a:spcPts val="1200"/>
              </a:spcBef>
              <a:spcAft>
                <a:spcPts val="600"/>
              </a:spcAft>
              <a:buFont typeface="Arial" charset="0"/>
              <a:buChar char="•"/>
            </a:pPr>
            <a:r>
              <a:rPr lang="en-US" altLang="en-US" dirty="0">
                <a:solidFill>
                  <a:schemeClr val="tx2"/>
                </a:solidFill>
                <a:latin typeface="Arial" panose="020B0604020202020204" pitchFamily="34" charset="0"/>
                <a:ea typeface="Cambria" panose="02040503050406030204" pitchFamily="18" charset="0"/>
                <a:cs typeface="Arial" panose="020B0604020202020204" pitchFamily="34" charset="0"/>
              </a:rPr>
              <a:t>Intellectual disability or cognitive delay</a:t>
            </a:r>
          </a:p>
          <a:p>
            <a:pPr>
              <a:spcBef>
                <a:spcPts val="1200"/>
              </a:spcBef>
              <a:spcAft>
                <a:spcPts val="600"/>
              </a:spcAft>
              <a:buFont typeface="Arial" charset="0"/>
              <a:buChar char="•"/>
            </a:pPr>
            <a:r>
              <a:rPr lang="en-US" altLang="en-US" dirty="0">
                <a:solidFill>
                  <a:schemeClr val="tx2"/>
                </a:solidFill>
                <a:latin typeface="Arial" panose="020B0604020202020204" pitchFamily="34" charset="0"/>
                <a:ea typeface="Cambria" panose="02040503050406030204" pitchFamily="18" charset="0"/>
                <a:cs typeface="Arial" panose="020B0604020202020204" pitchFamily="34" charset="0"/>
              </a:rPr>
              <a:t>Cerebral palsy (CP)</a:t>
            </a:r>
          </a:p>
          <a:p>
            <a:pPr>
              <a:spcBef>
                <a:spcPts val="1200"/>
              </a:spcBef>
              <a:spcAft>
                <a:spcPts val="600"/>
              </a:spcAft>
              <a:buFont typeface="Arial" charset="0"/>
              <a:buChar char="•"/>
            </a:pPr>
            <a:r>
              <a:rPr lang="en-US" altLang="en-US" dirty="0">
                <a:solidFill>
                  <a:schemeClr val="tx2"/>
                </a:solidFill>
                <a:latin typeface="Arial" panose="020B0604020202020204" pitchFamily="34" charset="0"/>
                <a:ea typeface="Cambria" panose="02040503050406030204" pitchFamily="18" charset="0"/>
                <a:cs typeface="Arial" panose="020B0604020202020204" pitchFamily="34" charset="0"/>
              </a:rPr>
              <a:t>Hearing impairment and hearing loss requiring amplification</a:t>
            </a:r>
          </a:p>
          <a:p>
            <a:pPr>
              <a:spcBef>
                <a:spcPts val="1200"/>
              </a:spcBef>
              <a:spcAft>
                <a:spcPts val="600"/>
              </a:spcAft>
              <a:buFont typeface="Arial" charset="0"/>
              <a:buChar char="•"/>
            </a:pPr>
            <a:r>
              <a:rPr lang="en-US" altLang="en-US" dirty="0">
                <a:solidFill>
                  <a:schemeClr val="tx2"/>
                </a:solidFill>
                <a:latin typeface="Arial" panose="020B0604020202020204" pitchFamily="34" charset="0"/>
                <a:ea typeface="Cambria" panose="02040503050406030204" pitchFamily="18" charset="0"/>
                <a:cs typeface="Arial" panose="020B0604020202020204" pitchFamily="34" charset="0"/>
              </a:rPr>
              <a:t>Severe visual impairment or blindness </a:t>
            </a:r>
          </a:p>
          <a:p>
            <a:pPr marL="0" indent="0">
              <a:buNone/>
            </a:pPr>
            <a:endParaRPr lang="en-US" dirty="0"/>
          </a:p>
        </p:txBody>
      </p:sp>
      <p:sp>
        <p:nvSpPr>
          <p:cNvPr id="8" name="Text Placeholder 7">
            <a:extLst>
              <a:ext uri="{FF2B5EF4-FFF2-40B4-BE49-F238E27FC236}">
                <a16:creationId xmlns:a16="http://schemas.microsoft.com/office/drawing/2014/main" id="{60B2B47B-AE0D-B478-A730-E46D96B7479C}"/>
              </a:ext>
            </a:extLst>
          </p:cNvPr>
          <p:cNvSpPr>
            <a:spLocks noGrp="1"/>
          </p:cNvSpPr>
          <p:nvPr>
            <p:ph type="body" sz="quarter" idx="12"/>
          </p:nvPr>
        </p:nvSpPr>
        <p:spPr/>
        <p:txBody>
          <a:bodyPr/>
          <a:lstStyle/>
          <a:p>
            <a:endParaRPr lang="en-US" dirty="0"/>
          </a:p>
        </p:txBody>
      </p:sp>
      <p:sp>
        <p:nvSpPr>
          <p:cNvPr id="5" name="Footer Placeholder 4">
            <a:extLst>
              <a:ext uri="{FF2B5EF4-FFF2-40B4-BE49-F238E27FC236}">
                <a16:creationId xmlns:a16="http://schemas.microsoft.com/office/drawing/2014/main" id="{E85B866D-4A88-5729-0A49-A03E135ADA19}"/>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3931815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4EB3222-2434-2D07-16F9-571B7096C453}"/>
              </a:ext>
            </a:extLst>
          </p:cNvPr>
          <p:cNvSpPr>
            <a:spLocks noGrp="1"/>
          </p:cNvSpPr>
          <p:nvPr>
            <p:ph type="ftr" sz="quarter" idx="3"/>
          </p:nvPr>
        </p:nvSpPr>
        <p:spPr>
          <a:xfrm>
            <a:off x="224125" y="6356350"/>
            <a:ext cx="3683472" cy="365125"/>
          </a:xfrm>
        </p:spPr>
        <p:txBody>
          <a:bodyPr anchor="ctr">
            <a:normAutofit/>
          </a:bodyPr>
          <a:lstStyle/>
          <a:p>
            <a:pPr>
              <a:spcAft>
                <a:spcPts val="600"/>
              </a:spcAft>
            </a:pPr>
            <a:r>
              <a:rPr lang="en-US"/>
              <a:t>CREATING A HEALTHIER HAWAIʻI</a:t>
            </a:r>
          </a:p>
        </p:txBody>
      </p:sp>
      <p:graphicFrame>
        <p:nvGraphicFramePr>
          <p:cNvPr id="6" name="Content Placeholder 3">
            <a:extLst>
              <a:ext uri="{FF2B5EF4-FFF2-40B4-BE49-F238E27FC236}">
                <a16:creationId xmlns:a16="http://schemas.microsoft.com/office/drawing/2014/main" id="{B969E2C2-9E19-26C5-F15E-2387E35D7C3D}"/>
              </a:ext>
            </a:extLst>
          </p:cNvPr>
          <p:cNvGraphicFramePr>
            <a:graphicFrameLocks noGrp="1"/>
          </p:cNvGraphicFramePr>
          <p:nvPr>
            <p:ph sz="quarter" idx="11"/>
            <p:extLst>
              <p:ext uri="{D42A27DB-BD31-4B8C-83A1-F6EECF244321}">
                <p14:modId xmlns:p14="http://schemas.microsoft.com/office/powerpoint/2010/main" val="3089795854"/>
              </p:ext>
            </p:extLst>
          </p:nvPr>
        </p:nvGraphicFramePr>
        <p:xfrm>
          <a:off x="298451" y="1926603"/>
          <a:ext cx="11595102" cy="3375856"/>
        </p:xfrm>
        <a:graphic>
          <a:graphicData uri="http://schemas.openxmlformats.org/drawingml/2006/table">
            <a:tbl>
              <a:tblPr firstRow="1" bandRow="1"/>
              <a:tblGrid>
                <a:gridCol w="1902501">
                  <a:extLst>
                    <a:ext uri="{9D8B030D-6E8A-4147-A177-3AD203B41FA5}">
                      <a16:colId xmlns:a16="http://schemas.microsoft.com/office/drawing/2014/main" val="2655112641"/>
                    </a:ext>
                  </a:extLst>
                </a:gridCol>
                <a:gridCol w="1440990">
                  <a:extLst>
                    <a:ext uri="{9D8B030D-6E8A-4147-A177-3AD203B41FA5}">
                      <a16:colId xmlns:a16="http://schemas.microsoft.com/office/drawing/2014/main" val="3512018600"/>
                    </a:ext>
                  </a:extLst>
                </a:gridCol>
                <a:gridCol w="3598021">
                  <a:extLst>
                    <a:ext uri="{9D8B030D-6E8A-4147-A177-3AD203B41FA5}">
                      <a16:colId xmlns:a16="http://schemas.microsoft.com/office/drawing/2014/main" val="2665450414"/>
                    </a:ext>
                  </a:extLst>
                </a:gridCol>
                <a:gridCol w="2352434">
                  <a:extLst>
                    <a:ext uri="{9D8B030D-6E8A-4147-A177-3AD203B41FA5}">
                      <a16:colId xmlns:a16="http://schemas.microsoft.com/office/drawing/2014/main" val="535581897"/>
                    </a:ext>
                  </a:extLst>
                </a:gridCol>
                <a:gridCol w="2301156">
                  <a:extLst>
                    <a:ext uri="{9D8B030D-6E8A-4147-A177-3AD203B41FA5}">
                      <a16:colId xmlns:a16="http://schemas.microsoft.com/office/drawing/2014/main" val="650116459"/>
                    </a:ext>
                  </a:extLst>
                </a:gridCol>
              </a:tblGrid>
              <a:tr h="963887">
                <a:tc>
                  <a:txBody>
                    <a:bodyPr/>
                    <a:lstStyle/>
                    <a:p>
                      <a:pPr algn="l" fontAlgn="base"/>
                      <a:r>
                        <a:rPr lang="en-US" sz="1400" b="1" i="0" u="none" strike="noStrike">
                          <a:solidFill>
                            <a:srgbClr val="1A1A1A"/>
                          </a:solidFill>
                          <a:effectLst/>
                          <a:highlight>
                            <a:srgbClr val="F6F8F9"/>
                          </a:highlight>
                          <a:latin typeface="Arial" panose="020B0604020202020204" pitchFamily="34" charset="0"/>
                        </a:rPr>
                        <a:t>Weeks’ Gestational Age</a:t>
                      </a:r>
                      <a:r>
                        <a:rPr lang="en-US" sz="1400" b="0" i="0">
                          <a:solidFill>
                            <a:srgbClr val="000000"/>
                          </a:solidFill>
                          <a:effectLst/>
                          <a:highlight>
                            <a:srgbClr val="F6F8F9"/>
                          </a:highlight>
                          <a:latin typeface="Arial" panose="020B0604020202020204" pitchFamily="34" charset="0"/>
                        </a:rPr>
                        <a:t>​</a:t>
                      </a:r>
                      <a:endParaRPr lang="en-US" sz="2000" b="0" i="0">
                        <a:solidFill>
                          <a:srgbClr val="000000"/>
                        </a:solidFill>
                        <a:effectLst/>
                        <a:highlight>
                          <a:srgbClr val="F6F8F9"/>
                        </a:highligh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6F8F9"/>
                    </a:solidFill>
                  </a:tcPr>
                </a:tc>
                <a:tc>
                  <a:txBody>
                    <a:bodyPr/>
                    <a:lstStyle/>
                    <a:p>
                      <a:pPr algn="l" fontAlgn="base"/>
                      <a:r>
                        <a:rPr lang="en-US" sz="1400" b="1" i="0" u="none" strike="noStrike">
                          <a:solidFill>
                            <a:srgbClr val="1A1A1A"/>
                          </a:solidFill>
                          <a:effectLst/>
                          <a:highlight>
                            <a:srgbClr val="F6F8F9"/>
                          </a:highlight>
                          <a:latin typeface="Arial" panose="020B0604020202020204" pitchFamily="34" charset="0"/>
                        </a:rPr>
                        <a:t>Children With Special Health Care Needs, %</a:t>
                      </a:r>
                      <a:r>
                        <a:rPr lang="en-US" sz="1400" b="0" i="0">
                          <a:solidFill>
                            <a:srgbClr val="000000"/>
                          </a:solidFill>
                          <a:effectLst/>
                          <a:highlight>
                            <a:srgbClr val="F6F8F9"/>
                          </a:highlight>
                          <a:latin typeface="Arial" panose="020B0604020202020204" pitchFamily="34" charset="0"/>
                        </a:rPr>
                        <a:t>​</a:t>
                      </a:r>
                      <a:endParaRPr lang="en-US" sz="2000" b="0" i="0">
                        <a:solidFill>
                          <a:srgbClr val="000000"/>
                        </a:solidFill>
                        <a:effectLst/>
                        <a:highlight>
                          <a:srgbClr val="F6F8F9"/>
                        </a:highligh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6F8F9"/>
                    </a:solidFill>
                  </a:tcPr>
                </a:tc>
                <a:tc>
                  <a:txBody>
                    <a:bodyPr/>
                    <a:lstStyle/>
                    <a:p>
                      <a:pPr algn="l" fontAlgn="base"/>
                      <a:r>
                        <a:rPr lang="en-US" sz="1400" b="1" i="0" u="none" strike="noStrike">
                          <a:solidFill>
                            <a:srgbClr val="1A1A1A"/>
                          </a:solidFill>
                          <a:effectLst/>
                          <a:highlight>
                            <a:srgbClr val="F6F8F9"/>
                          </a:highlight>
                          <a:latin typeface="Arial" panose="020B0604020202020204" pitchFamily="34" charset="0"/>
                        </a:rPr>
                        <a:t>Major Neurodevelopmental Disability, %</a:t>
                      </a:r>
                      <a:r>
                        <a:rPr lang="en-US" sz="1400" b="0" i="0">
                          <a:solidFill>
                            <a:srgbClr val="000000"/>
                          </a:solidFill>
                          <a:effectLst/>
                          <a:highlight>
                            <a:srgbClr val="F6F8F9"/>
                          </a:highlight>
                          <a:latin typeface="Arial" panose="020B0604020202020204" pitchFamily="34" charset="0"/>
                        </a:rPr>
                        <a:t>​</a:t>
                      </a:r>
                      <a:endParaRPr lang="en-US" sz="2000" b="0" i="0">
                        <a:solidFill>
                          <a:srgbClr val="000000"/>
                        </a:solidFill>
                        <a:effectLst/>
                        <a:highlight>
                          <a:srgbClr val="F6F8F9"/>
                        </a:highligh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6F8F9"/>
                    </a:solidFill>
                  </a:tcPr>
                </a:tc>
                <a:tc>
                  <a:txBody>
                    <a:bodyPr/>
                    <a:lstStyle/>
                    <a:p>
                      <a:pPr algn="l" fontAlgn="base"/>
                      <a:r>
                        <a:rPr lang="en-US" sz="1400" b="1" i="0" u="none" strike="noStrike">
                          <a:solidFill>
                            <a:srgbClr val="1A1A1A"/>
                          </a:solidFill>
                          <a:effectLst/>
                          <a:highlight>
                            <a:srgbClr val="F6F8F9"/>
                          </a:highlight>
                          <a:latin typeface="Arial" panose="020B0604020202020204" pitchFamily="34" charset="0"/>
                        </a:rPr>
                        <a:t>Educational Supports, %</a:t>
                      </a:r>
                      <a:r>
                        <a:rPr lang="en-US" sz="1400" b="0" i="0">
                          <a:solidFill>
                            <a:srgbClr val="000000"/>
                          </a:solidFill>
                          <a:effectLst/>
                          <a:highlight>
                            <a:srgbClr val="F6F8F9"/>
                          </a:highlight>
                          <a:latin typeface="Arial" panose="020B0604020202020204" pitchFamily="34" charset="0"/>
                        </a:rPr>
                        <a:t>​</a:t>
                      </a:r>
                      <a:endParaRPr lang="en-US" sz="2000" b="0" i="0">
                        <a:solidFill>
                          <a:srgbClr val="000000"/>
                        </a:solidFill>
                        <a:effectLst/>
                        <a:highlight>
                          <a:srgbClr val="F6F8F9"/>
                        </a:highligh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6F8F9"/>
                    </a:solidFill>
                  </a:tcPr>
                </a:tc>
                <a:tc>
                  <a:txBody>
                    <a:bodyPr/>
                    <a:lstStyle/>
                    <a:p>
                      <a:pPr algn="l" fontAlgn="base"/>
                      <a:r>
                        <a:rPr lang="en-US" sz="1400" b="1" i="0" u="none" strike="noStrike">
                          <a:solidFill>
                            <a:srgbClr val="1A1A1A"/>
                          </a:solidFill>
                          <a:effectLst/>
                          <a:highlight>
                            <a:srgbClr val="F6F8F9"/>
                          </a:highlight>
                          <a:latin typeface="Arial" panose="020B0604020202020204" pitchFamily="34" charset="0"/>
                        </a:rPr>
                        <a:t>Behavioral Disorders, %</a:t>
                      </a:r>
                      <a:r>
                        <a:rPr lang="en-US" sz="1400" b="0" i="0">
                          <a:solidFill>
                            <a:srgbClr val="000000"/>
                          </a:solidFill>
                          <a:effectLst/>
                          <a:highlight>
                            <a:srgbClr val="F6F8F9"/>
                          </a:highlight>
                          <a:latin typeface="Arial" panose="020B0604020202020204" pitchFamily="34" charset="0"/>
                        </a:rPr>
                        <a:t>​</a:t>
                      </a:r>
                      <a:endParaRPr lang="en-US" sz="2000" b="0" i="0">
                        <a:solidFill>
                          <a:srgbClr val="000000"/>
                        </a:solidFill>
                        <a:effectLst/>
                        <a:highlight>
                          <a:srgbClr val="F6F8F9"/>
                        </a:highligh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6F8F9"/>
                    </a:solidFill>
                  </a:tcPr>
                </a:tc>
                <a:extLst>
                  <a:ext uri="{0D108BD9-81ED-4DB2-BD59-A6C34878D82A}">
                    <a16:rowId xmlns:a16="http://schemas.microsoft.com/office/drawing/2014/main" val="3791587005"/>
                  </a:ext>
                </a:extLst>
              </a:tr>
              <a:tr h="344567">
                <a:tc>
                  <a:txBody>
                    <a:bodyPr/>
                    <a:lstStyle/>
                    <a:p>
                      <a:pPr algn="l" fontAlgn="base"/>
                      <a:r>
                        <a:rPr lang="en-US" sz="1400" b="0" i="0" u="none" strike="noStrike">
                          <a:solidFill>
                            <a:srgbClr val="1A1A1A"/>
                          </a:solidFill>
                          <a:effectLst/>
                          <a:latin typeface="Arial" panose="020B0604020202020204" pitchFamily="34" charset="0"/>
                        </a:rPr>
                        <a:t>22 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80 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70 (52–100)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75 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303817186"/>
                  </a:ext>
                </a:extLst>
              </a:tr>
              <a:tr h="344567">
                <a:tc>
                  <a:txBody>
                    <a:bodyPr/>
                    <a:lstStyle/>
                    <a:p>
                      <a:pPr algn="l" fontAlgn="base"/>
                      <a:r>
                        <a:rPr lang="en-US" sz="1400" b="0" i="0" u="none" strike="noStrike">
                          <a:solidFill>
                            <a:srgbClr val="1A1A1A"/>
                          </a:solidFill>
                          <a:effectLst/>
                          <a:latin typeface="Arial" panose="020B0604020202020204" pitchFamily="34" charset="0"/>
                        </a:rPr>
                        <a:t>23–24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80 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50–60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60–70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rowSpan="2">
                  <a:txBody>
                    <a:bodyPr/>
                    <a:lstStyle/>
                    <a:p>
                      <a:pPr algn="l" fontAlgn="base"/>
                      <a:r>
                        <a:rPr lang="en-US" sz="1400" b="0" i="0" u="none" strike="noStrike">
                          <a:solidFill>
                            <a:srgbClr val="1A1A1A"/>
                          </a:solidFill>
                          <a:effectLst/>
                          <a:latin typeface="Arial" panose="020B0604020202020204" pitchFamily="34" charset="0"/>
                        </a:rPr>
                        <a:t>11–23</a:t>
                      </a:r>
                      <a:r>
                        <a:rPr lang="en-US" sz="800" b="0" i="0" u="none" strike="noStrike" baseline="30000">
                          <a:solidFill>
                            <a:srgbClr val="304FFE"/>
                          </a:solidFill>
                          <a:effectLst/>
                          <a:highlight>
                            <a:srgbClr val="FFFFFF"/>
                          </a:highlight>
                          <a:latin typeface="Arial" panose="020B0604020202020204" pitchFamily="34" charset="0"/>
                        </a:rPr>
                        <a:t>a</a:t>
                      </a:r>
                      <a:r>
                        <a:rPr lang="en-US" sz="1400" b="0" i="0" u="none" strike="noStrike">
                          <a:solidFill>
                            <a:srgbClr val="1A1A1A"/>
                          </a:solidFill>
                          <a:effectLst/>
                          <a:latin typeface="Arial" panose="020B0604020202020204" pitchFamily="34" charset="0"/>
                        </a:rPr>
                        <a:t>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583451745"/>
                  </a:ext>
                </a:extLst>
              </a:tr>
              <a:tr h="344567">
                <a:tc>
                  <a:txBody>
                    <a:bodyPr/>
                    <a:lstStyle/>
                    <a:p>
                      <a:pPr algn="l" fontAlgn="base"/>
                      <a:r>
                        <a:rPr lang="en-US" sz="1400" b="0" i="0" u="none" strike="noStrike">
                          <a:solidFill>
                            <a:srgbClr val="1A1A1A"/>
                          </a:solidFill>
                          <a:effectLst/>
                          <a:latin typeface="Arial" panose="020B0604020202020204" pitchFamily="34" charset="0"/>
                        </a:rPr>
                        <a:t>25–26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60 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56 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50–67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469291968"/>
                  </a:ext>
                </a:extLst>
              </a:tr>
              <a:tr h="344567">
                <a:tc>
                  <a:txBody>
                    <a:bodyPr/>
                    <a:lstStyle/>
                    <a:p>
                      <a:pPr algn="l" fontAlgn="base"/>
                      <a:r>
                        <a:rPr lang="en-US" sz="1400" b="0" i="0" u="none" strike="noStrike">
                          <a:solidFill>
                            <a:srgbClr val="1A1A1A"/>
                          </a:solidFill>
                          <a:effectLst/>
                          <a:latin typeface="Arial" panose="020B0604020202020204" pitchFamily="34" charset="0"/>
                        </a:rPr>
                        <a:t>27–28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50 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20 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50 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20 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778853682"/>
                  </a:ext>
                </a:extLst>
              </a:tr>
              <a:tr h="344567">
                <a:tc>
                  <a:txBody>
                    <a:bodyPr/>
                    <a:lstStyle/>
                    <a:p>
                      <a:pPr algn="l" fontAlgn="base"/>
                      <a:r>
                        <a:rPr lang="en-US" sz="1400" b="0" i="0" u="none" strike="noStrike">
                          <a:solidFill>
                            <a:srgbClr val="1A1A1A"/>
                          </a:solidFill>
                          <a:effectLst/>
                          <a:latin typeface="Arial" panose="020B0604020202020204" pitchFamily="34" charset="0"/>
                        </a:rPr>
                        <a:t>29–31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40 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15 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40 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15 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271545066"/>
                  </a:ext>
                </a:extLst>
              </a:tr>
              <a:tr h="344567">
                <a:tc>
                  <a:txBody>
                    <a:bodyPr/>
                    <a:lstStyle/>
                    <a:p>
                      <a:pPr algn="l" fontAlgn="base"/>
                      <a:r>
                        <a:rPr lang="en-US" sz="1400" b="0" i="0" u="none" strike="noStrike">
                          <a:solidFill>
                            <a:srgbClr val="1A1A1A"/>
                          </a:solidFill>
                          <a:effectLst/>
                          <a:latin typeface="Arial" panose="020B0604020202020204" pitchFamily="34" charset="0"/>
                        </a:rPr>
                        <a:t>32–36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30 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10 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25 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10 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4123397983"/>
                  </a:ext>
                </a:extLst>
              </a:tr>
              <a:tr h="344567">
                <a:tc>
                  <a:txBody>
                    <a:bodyPr/>
                    <a:lstStyle/>
                    <a:p>
                      <a:pPr algn="l" fontAlgn="base"/>
                      <a:r>
                        <a:rPr lang="en-US" sz="1400" b="0" i="0" u="none" strike="noStrike">
                          <a:solidFill>
                            <a:srgbClr val="1A1A1A"/>
                          </a:solidFill>
                          <a:effectLst/>
                          <a:latin typeface="Arial" panose="020B0604020202020204" pitchFamily="34" charset="0"/>
                        </a:rPr>
                        <a:t>≥37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20 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5 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15 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400" b="0" i="0" u="none" strike="noStrike">
                          <a:solidFill>
                            <a:srgbClr val="1A1A1A"/>
                          </a:solidFill>
                          <a:effectLst/>
                          <a:latin typeface="Arial" panose="020B0604020202020204" pitchFamily="34" charset="0"/>
                        </a:rPr>
                        <a:t>5 </a:t>
                      </a:r>
                      <a:r>
                        <a:rPr lang="en-US" sz="1400" b="0" i="0">
                          <a:solidFill>
                            <a:srgbClr val="000000"/>
                          </a:solidFill>
                          <a:effectLst/>
                          <a:latin typeface="Arial" panose="020B0604020202020204" pitchFamily="34" charset="0"/>
                        </a:rPr>
                        <a:t>​</a:t>
                      </a:r>
                      <a:endParaRPr lang="en-US" sz="2000" b="0" i="0">
                        <a:solidFill>
                          <a:srgbClr val="000000"/>
                        </a:solidFill>
                        <a:effectLst/>
                      </a:endParaRPr>
                    </a:p>
                  </a:txBody>
                  <a:tcPr marL="100017" marR="100017" marT="50007" marB="50007"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801448090"/>
                  </a:ext>
                </a:extLst>
              </a:tr>
            </a:tbl>
          </a:graphicData>
        </a:graphic>
      </p:graphicFrame>
    </p:spTree>
    <p:extLst>
      <p:ext uri="{BB962C8B-B14F-4D97-AF65-F5344CB8AC3E}">
        <p14:creationId xmlns:p14="http://schemas.microsoft.com/office/powerpoint/2010/main" val="2583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D2F5-664C-1998-71D3-7B3ED3515632}"/>
              </a:ext>
            </a:extLst>
          </p:cNvPr>
          <p:cNvSpPr>
            <a:spLocks noGrp="1"/>
          </p:cNvSpPr>
          <p:nvPr>
            <p:ph type="title"/>
          </p:nvPr>
        </p:nvSpPr>
        <p:spPr>
          <a:xfrm>
            <a:off x="298834" y="373564"/>
            <a:ext cx="11594333" cy="871647"/>
          </a:xfrm>
        </p:spPr>
        <p:txBody>
          <a:bodyPr vert="horz" lIns="91440" tIns="45720" rIns="91440" bIns="91440" rtlCol="0" anchor="ctr">
            <a:normAutofit/>
          </a:bodyPr>
          <a:lstStyle/>
          <a:p>
            <a:pPr>
              <a:lnSpc>
                <a:spcPct val="90000"/>
              </a:lnSpc>
            </a:pPr>
            <a:r>
              <a:rPr lang="en-US" sz="2500" b="1" kern="1200" dirty="0"/>
              <a:t>Prevalence of Developmental Disability (DD) among Children Ages 3 to 17 years</a:t>
            </a:r>
          </a:p>
        </p:txBody>
      </p:sp>
      <p:pic>
        <p:nvPicPr>
          <p:cNvPr id="4" name="Content Placeholder 3">
            <a:extLst>
              <a:ext uri="{FF2B5EF4-FFF2-40B4-BE49-F238E27FC236}">
                <a16:creationId xmlns:a16="http://schemas.microsoft.com/office/drawing/2014/main" id="{1DB25074-1523-35C8-BABF-9B5A56F03C82}"/>
              </a:ext>
            </a:extLst>
          </p:cNvPr>
          <p:cNvPicPr>
            <a:picLocks noGrp="1" noChangeAspect="1"/>
          </p:cNvPicPr>
          <p:nvPr>
            <p:ph sz="quarter" idx="11"/>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p:blipFill>
        <p:spPr>
          <a:xfrm>
            <a:off x="1686045" y="1332377"/>
            <a:ext cx="8819911" cy="4564305"/>
          </a:xfrm>
          <a:prstGeom prst="rect">
            <a:avLst/>
          </a:prstGeom>
          <a:pattFill prst="pct5">
            <a:fgClr>
              <a:schemeClr val="accent5"/>
            </a:fgClr>
            <a:bgClr>
              <a:schemeClr val="bg1"/>
            </a:bgClr>
          </a:pattFill>
          <a:ln>
            <a:solidFill>
              <a:schemeClr val="accent1">
                <a:alpha val="0"/>
              </a:schemeClr>
            </a:solidFill>
          </a:ln>
        </p:spPr>
      </p:pic>
      <p:sp>
        <p:nvSpPr>
          <p:cNvPr id="11" name="Footer Placeholder 5">
            <a:extLst>
              <a:ext uri="{FF2B5EF4-FFF2-40B4-BE49-F238E27FC236}">
                <a16:creationId xmlns:a16="http://schemas.microsoft.com/office/drawing/2014/main" id="{AB3FBE91-BADE-2B77-8B75-C2CF33AA2F93}"/>
              </a:ext>
            </a:extLst>
          </p:cNvPr>
          <p:cNvSpPr>
            <a:spLocks noGrp="1"/>
          </p:cNvSpPr>
          <p:nvPr>
            <p:ph type="ftr" sz="quarter" idx="3"/>
          </p:nvPr>
        </p:nvSpPr>
        <p:spPr>
          <a:xfrm>
            <a:off x="224125" y="6356350"/>
            <a:ext cx="3683472" cy="365125"/>
          </a:xfrm>
        </p:spPr>
        <p:txBody>
          <a:bodyPr vert="horz" lIns="91440" tIns="45720" rIns="91440" bIns="45720" rtlCol="0" anchor="ctr">
            <a:normAutofit/>
          </a:bodyPr>
          <a:lstStyle/>
          <a:p>
            <a:pPr>
              <a:spcAft>
                <a:spcPts val="600"/>
              </a:spcAft>
            </a:pPr>
            <a:r>
              <a:rPr lang="en-US"/>
              <a:t>CREATING A HEALTHIER </a:t>
            </a:r>
            <a:r>
              <a:rPr lang="en-US" err="1"/>
              <a:t>HAWAIʻI</a:t>
            </a:r>
            <a:endParaRPr lang="en-US"/>
          </a:p>
        </p:txBody>
      </p:sp>
      <p:pic>
        <p:nvPicPr>
          <p:cNvPr id="3" name="Content Placeholder 3">
            <a:extLst>
              <a:ext uri="{FF2B5EF4-FFF2-40B4-BE49-F238E27FC236}">
                <a16:creationId xmlns:a16="http://schemas.microsoft.com/office/drawing/2014/main" id="{361EC08B-6EE5-2210-1270-F9A49C4CD98E}"/>
              </a:ext>
            </a:extLst>
          </p:cNvPr>
          <p:cNvPicPr>
            <a:picLocks noChangeAspect="1"/>
          </p:cNvPicPr>
          <p:nvPr/>
        </p:nvPicPr>
        <p:blipFill rotWithShape="1">
          <a:blip r:embed="rId5">
            <a:alphaModFix/>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4908"/>
                    </a14:imgEffect>
                    <a14:imgEffect>
                      <a14:saturation sat="400000"/>
                    </a14:imgEffect>
                    <a14:imgEffect>
                      <a14:brightnessContrast bright="12000" contrast="100000"/>
                    </a14:imgEffect>
                  </a14:imgLayer>
                </a14:imgProps>
              </a:ext>
            </a:extLst>
          </a:blip>
          <a:srcRect t="1219" b="1312"/>
          <a:stretch/>
        </p:blipFill>
        <p:spPr>
          <a:xfrm>
            <a:off x="1414357" y="1097110"/>
            <a:ext cx="9600604" cy="4844091"/>
          </a:xfrm>
          <a:prstGeom prst="rect">
            <a:avLst/>
          </a:prstGeom>
          <a:pattFill prst="pct60">
            <a:fgClr>
              <a:schemeClr val="accent1">
                <a:lumMod val="75000"/>
              </a:schemeClr>
            </a:fgClr>
            <a:bgClr>
              <a:schemeClr val="bg1"/>
            </a:bgClr>
          </a:pattFill>
        </p:spPr>
      </p:pic>
    </p:spTree>
    <p:extLst>
      <p:ext uri="{BB962C8B-B14F-4D97-AF65-F5344CB8AC3E}">
        <p14:creationId xmlns:p14="http://schemas.microsoft.com/office/powerpoint/2010/main" val="78640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414F24-BCBF-4E6B-8DD0-05D056379FF2}"/>
              </a:ext>
            </a:extLst>
          </p:cNvPr>
          <p:cNvSpPr>
            <a:spLocks noGrp="1"/>
          </p:cNvSpPr>
          <p:nvPr>
            <p:ph type="title"/>
          </p:nvPr>
        </p:nvSpPr>
        <p:spPr>
          <a:xfrm>
            <a:off x="298833" y="2557353"/>
            <a:ext cx="11594333" cy="871647"/>
          </a:xfrm>
        </p:spPr>
        <p:txBody>
          <a:bodyPr>
            <a:normAutofit/>
          </a:bodyPr>
          <a:lstStyle/>
          <a:p>
            <a:pPr algn="ctr"/>
            <a:r>
              <a:rPr lang="en-US" sz="4400" b="1" dirty="0"/>
              <a:t>KMCWC NICU Follow-up Program</a:t>
            </a:r>
          </a:p>
        </p:txBody>
      </p:sp>
      <p:sp>
        <p:nvSpPr>
          <p:cNvPr id="5" name="Footer Placeholder 4">
            <a:extLst>
              <a:ext uri="{FF2B5EF4-FFF2-40B4-BE49-F238E27FC236}">
                <a16:creationId xmlns:a16="http://schemas.microsoft.com/office/drawing/2014/main" id="{32E53FDE-4514-3DDF-6D31-8661E9D37C34}"/>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910305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C796-CF6F-DCDE-397E-101B3042DD27}"/>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NICU Follow-up Program:</a:t>
            </a:r>
          </a:p>
        </p:txBody>
      </p:sp>
      <p:sp>
        <p:nvSpPr>
          <p:cNvPr id="3" name="Content Placeholder 2">
            <a:extLst>
              <a:ext uri="{FF2B5EF4-FFF2-40B4-BE49-F238E27FC236}">
                <a16:creationId xmlns:a16="http://schemas.microsoft.com/office/drawing/2014/main" id="{27029C15-DCC2-CB67-63D9-18FC8D983467}"/>
              </a:ext>
            </a:extLst>
          </p:cNvPr>
          <p:cNvSpPr>
            <a:spLocks noGrp="1"/>
          </p:cNvSpPr>
          <p:nvPr>
            <p:ph sz="quarter" idx="11"/>
          </p:nvPr>
        </p:nvSpPr>
        <p:spPr>
          <a:xfrm>
            <a:off x="298451" y="1139252"/>
            <a:ext cx="11594333" cy="5546361"/>
          </a:xfrm>
        </p:spPr>
        <p:txBody>
          <a:bodyPr anchor="t">
            <a:normAutofit fontScale="92500" lnSpcReduction="10000"/>
          </a:bodyPr>
          <a:lstStyle/>
          <a:p>
            <a:pPr marL="514350" indent="-514350">
              <a:lnSpc>
                <a:spcPct val="150000"/>
              </a:lnSpc>
              <a:buFont typeface="+mj-lt"/>
              <a:buAutoNum type="arabicPeriod"/>
            </a:pPr>
            <a:r>
              <a:rPr lang="en-US" sz="2600" b="1" dirty="0">
                <a:solidFill>
                  <a:schemeClr val="tx2"/>
                </a:solidFill>
                <a:latin typeface="Arial" panose="020B0604020202020204" pitchFamily="34" charset="0"/>
                <a:cs typeface="Arial" panose="020B0604020202020204" pitchFamily="34" charset="0"/>
              </a:rPr>
              <a:t>NICU Medical Follow-up Clinic</a:t>
            </a:r>
          </a:p>
          <a:p>
            <a:pPr lvl="1">
              <a:lnSpc>
                <a:spcPct val="150000"/>
              </a:lnSpc>
            </a:pPr>
            <a:r>
              <a:rPr lang="en-US" dirty="0">
                <a:solidFill>
                  <a:schemeClr val="tx2"/>
                </a:solidFill>
                <a:latin typeface="Arial" panose="020B0604020202020204" pitchFamily="34" charset="0"/>
                <a:cs typeface="Arial" panose="020B0604020202020204" pitchFamily="34" charset="0"/>
              </a:rPr>
              <a:t>Recently expanded from 1.5 clinic days to Monday – Friday</a:t>
            </a:r>
          </a:p>
          <a:p>
            <a:pPr lvl="1">
              <a:lnSpc>
                <a:spcPct val="150000"/>
              </a:lnSpc>
            </a:pPr>
            <a:r>
              <a:rPr lang="en-US" dirty="0">
                <a:solidFill>
                  <a:schemeClr val="tx2"/>
                </a:solidFill>
                <a:latin typeface="Arial" panose="020B0604020202020204" pitchFamily="34" charset="0"/>
                <a:cs typeface="Arial" panose="020B0604020202020204" pitchFamily="34" charset="0"/>
              </a:rPr>
              <a:t>Telehealth visits: 1 week post-NICU discharge, neighboring island patients</a:t>
            </a:r>
          </a:p>
          <a:p>
            <a:pPr lvl="1">
              <a:lnSpc>
                <a:spcPct val="150000"/>
              </a:lnSpc>
            </a:pPr>
            <a:r>
              <a:rPr lang="en-US" dirty="0">
                <a:solidFill>
                  <a:schemeClr val="tx2"/>
                </a:solidFill>
                <a:latin typeface="Arial" panose="020B0604020202020204" pitchFamily="34" charset="0"/>
                <a:cs typeface="Arial" panose="020B0604020202020204" pitchFamily="34" charset="0"/>
              </a:rPr>
              <a:t>In-person visits: Monday (full day) and Wednesday (half-day)</a:t>
            </a:r>
          </a:p>
          <a:p>
            <a:pPr lvl="1">
              <a:lnSpc>
                <a:spcPct val="150000"/>
              </a:lnSpc>
            </a:pPr>
            <a:r>
              <a:rPr lang="en-US" dirty="0">
                <a:solidFill>
                  <a:schemeClr val="tx2"/>
                </a:solidFill>
                <a:latin typeface="Arial" panose="020B0604020202020204" pitchFamily="34" charset="0"/>
                <a:cs typeface="Arial" panose="020B0604020202020204" pitchFamily="34" charset="0"/>
              </a:rPr>
              <a:t>Neonatologist, NNPs, neonatal hospitalists, dieticians, and OT/SLP </a:t>
            </a:r>
            <a:endParaRPr lang="en-US" sz="2800" dirty="0">
              <a:solidFill>
                <a:schemeClr val="tx2"/>
              </a:solidFill>
              <a:latin typeface="Arial" panose="020B0604020202020204" pitchFamily="34" charset="0"/>
              <a:cs typeface="Arial" panose="020B0604020202020204" pitchFamily="34" charset="0"/>
            </a:endParaRPr>
          </a:p>
          <a:p>
            <a:pPr marL="514350" indent="-514350">
              <a:lnSpc>
                <a:spcPct val="150000"/>
              </a:lnSpc>
              <a:buFont typeface="+mj-lt"/>
              <a:buAutoNum type="arabicPeriod"/>
            </a:pPr>
            <a:r>
              <a:rPr lang="en-US" sz="2600" b="1" dirty="0">
                <a:solidFill>
                  <a:schemeClr val="tx2"/>
                </a:solidFill>
                <a:latin typeface="Arial" panose="020B0604020202020204" pitchFamily="34" charset="0"/>
                <a:cs typeface="Arial" panose="020B0604020202020204" pitchFamily="34" charset="0"/>
              </a:rPr>
              <a:t>NICU Neurodevelopmental Clinic</a:t>
            </a:r>
          </a:p>
          <a:p>
            <a:pPr lvl="1">
              <a:lnSpc>
                <a:spcPct val="150000"/>
              </a:lnSpc>
            </a:pPr>
            <a:r>
              <a:rPr lang="en-US" dirty="0">
                <a:solidFill>
                  <a:schemeClr val="tx2"/>
                </a:solidFill>
                <a:latin typeface="Arial" panose="020B0604020202020204" pitchFamily="34" charset="0"/>
                <a:cs typeface="Arial" panose="020B0604020202020204" pitchFamily="34" charset="0"/>
              </a:rPr>
              <a:t>Collaboration with OT/PT, and Developmental Pediatrics </a:t>
            </a:r>
          </a:p>
          <a:p>
            <a:pPr marL="514350" indent="-514350">
              <a:lnSpc>
                <a:spcPct val="150000"/>
              </a:lnSpc>
              <a:buFont typeface="+mj-lt"/>
              <a:buAutoNum type="arabicPeriod"/>
            </a:pPr>
            <a:r>
              <a:rPr lang="en-US" sz="2600" b="1" dirty="0">
                <a:solidFill>
                  <a:schemeClr val="tx2"/>
                </a:solidFill>
                <a:latin typeface="Arial" panose="020B0604020202020204" pitchFamily="34" charset="0"/>
                <a:cs typeface="Arial" panose="020B0604020202020204" pitchFamily="34" charset="0"/>
              </a:rPr>
              <a:t>Pediatric Pulmonary Hypertension Team Clinic</a:t>
            </a:r>
          </a:p>
          <a:p>
            <a:pPr lvl="1">
              <a:lnSpc>
                <a:spcPct val="150000"/>
              </a:lnSpc>
            </a:pPr>
            <a:r>
              <a:rPr lang="en-US" dirty="0">
                <a:solidFill>
                  <a:schemeClr val="tx2"/>
                </a:solidFill>
                <a:ea typeface="Calibri" panose="020F0502020204030204" pitchFamily="34" charset="0"/>
              </a:rPr>
              <a:t>I</a:t>
            </a:r>
            <a:r>
              <a:rPr lang="en-US" dirty="0">
                <a:solidFill>
                  <a:schemeClr val="tx2"/>
                </a:solidFill>
                <a:effectLst/>
                <a:ea typeface="Calibri" panose="020F0502020204030204" pitchFamily="34" charset="0"/>
              </a:rPr>
              <a:t>nter-disciplinary team: Neonatology, Pediatric Critical Care, Pediatric Cardiology and Pediatric Pulmonology</a:t>
            </a:r>
            <a:r>
              <a:rPr lang="en-US" dirty="0">
                <a:solidFill>
                  <a:schemeClr val="tx2"/>
                </a:solidFill>
                <a:effectLst/>
              </a:rPr>
              <a:t> </a:t>
            </a:r>
            <a:endParaRPr lang="en-US" b="1" dirty="0">
              <a:solidFill>
                <a:schemeClr val="tx2"/>
              </a:solidFill>
              <a:cs typeface="Arial" panose="020B0604020202020204" pitchFamily="34" charset="0"/>
            </a:endParaRPr>
          </a:p>
          <a:p>
            <a:pPr>
              <a:lnSpc>
                <a:spcPct val="150000"/>
              </a:lnSpc>
            </a:pPr>
            <a:endParaRPr lang="en-US" sz="24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13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A5166-C09E-BE35-AECF-81E0F14BAB73}"/>
              </a:ext>
            </a:extLst>
          </p:cNvPr>
          <p:cNvSpPr>
            <a:spLocks noGrp="1"/>
          </p:cNvSpPr>
          <p:nvPr>
            <p:ph type="title"/>
          </p:nvPr>
        </p:nvSpPr>
        <p:spPr/>
        <p:txBody>
          <a:bodyPr>
            <a:normAutofit/>
          </a:bodyPr>
          <a:lstStyle/>
          <a:p>
            <a:r>
              <a:rPr lang="en-US" sz="4400" dirty="0"/>
              <a:t>NICU Clinic: Eligibility</a:t>
            </a:r>
          </a:p>
        </p:txBody>
      </p:sp>
      <p:sp>
        <p:nvSpPr>
          <p:cNvPr id="8" name="Content Placeholder 7">
            <a:extLst>
              <a:ext uri="{FF2B5EF4-FFF2-40B4-BE49-F238E27FC236}">
                <a16:creationId xmlns:a16="http://schemas.microsoft.com/office/drawing/2014/main" id="{745FB27A-9A65-AAF0-112F-D317BFFB4F45}"/>
              </a:ext>
            </a:extLst>
          </p:cNvPr>
          <p:cNvSpPr>
            <a:spLocks noGrp="1"/>
          </p:cNvSpPr>
          <p:nvPr>
            <p:ph sz="quarter" idx="11"/>
          </p:nvPr>
        </p:nvSpPr>
        <p:spPr>
          <a:xfrm>
            <a:off x="298452" y="1332377"/>
            <a:ext cx="5728723" cy="4831940"/>
          </a:xfrm>
        </p:spPr>
        <p:txBody>
          <a:bodyPr>
            <a:normAutofit/>
          </a:bodyPr>
          <a:lstStyle/>
          <a:p>
            <a:r>
              <a:rPr lang="en-US" sz="2200" dirty="0">
                <a:solidFill>
                  <a:schemeClr val="tx2"/>
                </a:solidFill>
              </a:rPr>
              <a:t>VLBW, very preterm infants</a:t>
            </a:r>
          </a:p>
          <a:p>
            <a:pPr lvl="1"/>
            <a:r>
              <a:rPr lang="en-US" sz="2000" dirty="0">
                <a:solidFill>
                  <a:schemeClr val="tx2"/>
                </a:solidFill>
              </a:rPr>
              <a:t>≤1500g BW, ≤30 </a:t>
            </a:r>
            <a:r>
              <a:rPr lang="en-US" sz="2000" dirty="0" err="1">
                <a:solidFill>
                  <a:schemeClr val="tx2"/>
                </a:solidFill>
              </a:rPr>
              <a:t>wks</a:t>
            </a:r>
            <a:r>
              <a:rPr lang="en-US" sz="2000" dirty="0">
                <a:solidFill>
                  <a:schemeClr val="tx2"/>
                </a:solidFill>
              </a:rPr>
              <a:t> GA</a:t>
            </a:r>
          </a:p>
          <a:p>
            <a:r>
              <a:rPr lang="en-US" sz="2200" dirty="0">
                <a:solidFill>
                  <a:schemeClr val="tx2"/>
                </a:solidFill>
              </a:rPr>
              <a:t>BPD, home oxygen therapy</a:t>
            </a:r>
          </a:p>
          <a:p>
            <a:r>
              <a:rPr lang="en-US" sz="2200" dirty="0">
                <a:solidFill>
                  <a:schemeClr val="tx2"/>
                </a:solidFill>
              </a:rPr>
              <a:t>Intraventricular hemorrhage (≥ gr II) or intracranial bleeding</a:t>
            </a:r>
          </a:p>
          <a:p>
            <a:r>
              <a:rPr lang="en-US" sz="2200" dirty="0">
                <a:solidFill>
                  <a:schemeClr val="tx2"/>
                </a:solidFill>
              </a:rPr>
              <a:t>Ventricular assisted device (VAD) or VP shunt</a:t>
            </a:r>
          </a:p>
          <a:p>
            <a:r>
              <a:rPr lang="en-US" sz="2200" dirty="0">
                <a:solidFill>
                  <a:schemeClr val="tx2"/>
                </a:solidFill>
              </a:rPr>
              <a:t>Hypoxic ischemic encephalopathy (HIE), hypothermia therapy</a:t>
            </a:r>
          </a:p>
          <a:p>
            <a:r>
              <a:rPr lang="en-US" sz="2200" dirty="0">
                <a:solidFill>
                  <a:schemeClr val="tx2"/>
                </a:solidFill>
              </a:rPr>
              <a:t>Neurological disorders</a:t>
            </a:r>
          </a:p>
          <a:p>
            <a:pPr lvl="1"/>
            <a:r>
              <a:rPr lang="en-US" sz="2000" dirty="0">
                <a:solidFill>
                  <a:schemeClr val="tx2"/>
                </a:solidFill>
              </a:rPr>
              <a:t>Seizures, PVL, neural tube defects, abnormal muscle tone</a:t>
            </a:r>
          </a:p>
          <a:p>
            <a:endParaRPr lang="en-US" sz="2400" dirty="0">
              <a:solidFill>
                <a:schemeClr val="tx2"/>
              </a:solidFill>
            </a:endParaRPr>
          </a:p>
          <a:p>
            <a:endParaRPr lang="en-US" sz="2400" dirty="0">
              <a:solidFill>
                <a:schemeClr val="tx2"/>
              </a:solidFill>
            </a:endParaRPr>
          </a:p>
          <a:p>
            <a:endParaRPr lang="en-US" sz="2400" dirty="0">
              <a:solidFill>
                <a:schemeClr val="tx2"/>
              </a:solidFill>
            </a:endParaRPr>
          </a:p>
        </p:txBody>
      </p:sp>
      <p:sp>
        <p:nvSpPr>
          <p:cNvPr id="10" name="Content Placeholder 9">
            <a:extLst>
              <a:ext uri="{FF2B5EF4-FFF2-40B4-BE49-F238E27FC236}">
                <a16:creationId xmlns:a16="http://schemas.microsoft.com/office/drawing/2014/main" id="{EEA48BC8-5DFE-CADE-9239-77AEB7BD65B5}"/>
              </a:ext>
            </a:extLst>
          </p:cNvPr>
          <p:cNvSpPr>
            <a:spLocks noGrp="1"/>
          </p:cNvSpPr>
          <p:nvPr>
            <p:ph sz="quarter" idx="13"/>
          </p:nvPr>
        </p:nvSpPr>
        <p:spPr>
          <a:xfrm>
            <a:off x="6164444" y="1332377"/>
            <a:ext cx="5728723" cy="4705816"/>
          </a:xfrm>
        </p:spPr>
        <p:txBody>
          <a:bodyPr>
            <a:normAutofit lnSpcReduction="10000"/>
          </a:bodyPr>
          <a:lstStyle/>
          <a:p>
            <a:r>
              <a:rPr lang="en-US" sz="2400" dirty="0">
                <a:solidFill>
                  <a:schemeClr val="tx2"/>
                </a:solidFill>
              </a:rPr>
              <a:t>Post-surgical cardiac repair</a:t>
            </a:r>
          </a:p>
          <a:p>
            <a:r>
              <a:rPr lang="en-US" sz="2400" dirty="0">
                <a:solidFill>
                  <a:schemeClr val="tx2"/>
                </a:solidFill>
              </a:rPr>
              <a:t>ECMO, pulmonary hypertension, requirement of PHNT medications</a:t>
            </a:r>
          </a:p>
          <a:p>
            <a:r>
              <a:rPr lang="en-US" sz="2400" dirty="0">
                <a:solidFill>
                  <a:schemeClr val="tx2"/>
                </a:solidFill>
              </a:rPr>
              <a:t>Growth failure</a:t>
            </a:r>
          </a:p>
          <a:p>
            <a:r>
              <a:rPr lang="en-US" sz="2400" dirty="0">
                <a:solidFill>
                  <a:schemeClr val="tx2"/>
                </a:solidFill>
              </a:rPr>
              <a:t>Dysphagia, feeding difficulty, GERD</a:t>
            </a:r>
          </a:p>
          <a:p>
            <a:r>
              <a:rPr lang="en-US" sz="2400" dirty="0">
                <a:solidFill>
                  <a:schemeClr val="tx2"/>
                </a:solidFill>
              </a:rPr>
              <a:t>Requirement of home tube feedings (NG, GT, or GJ)</a:t>
            </a:r>
          </a:p>
          <a:p>
            <a:r>
              <a:rPr lang="en-US" sz="2400" dirty="0">
                <a:solidFill>
                  <a:schemeClr val="tx2"/>
                </a:solidFill>
              </a:rPr>
              <a:t>Ongoing medical issues</a:t>
            </a:r>
          </a:p>
          <a:p>
            <a:pPr lvl="1"/>
            <a:r>
              <a:rPr lang="en-US" sz="2000" dirty="0">
                <a:solidFill>
                  <a:schemeClr val="tx2"/>
                </a:solidFill>
              </a:rPr>
              <a:t>Cholestasis, metabolic bone disease</a:t>
            </a:r>
          </a:p>
          <a:p>
            <a:r>
              <a:rPr lang="en-US" sz="2400" dirty="0" err="1">
                <a:solidFill>
                  <a:schemeClr val="tx2"/>
                </a:solidFill>
              </a:rPr>
              <a:t>Hx</a:t>
            </a:r>
            <a:r>
              <a:rPr lang="en-US" sz="2400" dirty="0">
                <a:solidFill>
                  <a:schemeClr val="tx2"/>
                </a:solidFill>
              </a:rPr>
              <a:t> of exchange transfusion, high GIR</a:t>
            </a:r>
          </a:p>
          <a:p>
            <a:r>
              <a:rPr lang="en-US" sz="2400" dirty="0">
                <a:solidFill>
                  <a:schemeClr val="tx2"/>
                </a:solidFill>
              </a:rPr>
              <a:t>Complex discharge and transition to community providers</a:t>
            </a:r>
          </a:p>
          <a:p>
            <a:endParaRPr lang="en-US" sz="2400" dirty="0">
              <a:solidFill>
                <a:schemeClr val="tx2"/>
              </a:solidFill>
            </a:endParaRPr>
          </a:p>
          <a:p>
            <a:endParaRPr lang="en-US" sz="2400" dirty="0">
              <a:solidFill>
                <a:schemeClr val="tx2"/>
              </a:solidFill>
            </a:endParaRPr>
          </a:p>
        </p:txBody>
      </p:sp>
      <p:sp>
        <p:nvSpPr>
          <p:cNvPr id="5" name="Footer Placeholder 4">
            <a:extLst>
              <a:ext uri="{FF2B5EF4-FFF2-40B4-BE49-F238E27FC236}">
                <a16:creationId xmlns:a16="http://schemas.microsoft.com/office/drawing/2014/main" id="{2CEA47EE-BA75-1B25-797E-6D33C06C0DBF}"/>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47478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FAF5-BA94-A803-D328-90A82871EE8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03FBAA-382F-D943-CB4A-46294FECD707}"/>
              </a:ext>
            </a:extLst>
          </p:cNvPr>
          <p:cNvSpPr>
            <a:spLocks noGrp="1"/>
          </p:cNvSpPr>
          <p:nvPr>
            <p:ph type="ftr" sz="quarter" idx="3"/>
          </p:nvPr>
        </p:nvSpPr>
        <p:spPr/>
        <p:txBody>
          <a:bodyPr/>
          <a:lstStyle/>
          <a:p>
            <a:r>
              <a:rPr lang="en-US"/>
              <a:t>CREATING A HEALTHIER HAWAIʻI</a:t>
            </a:r>
          </a:p>
        </p:txBody>
      </p:sp>
      <p:sp>
        <p:nvSpPr>
          <p:cNvPr id="5" name="Text Placeholder 4">
            <a:extLst>
              <a:ext uri="{FF2B5EF4-FFF2-40B4-BE49-F238E27FC236}">
                <a16:creationId xmlns:a16="http://schemas.microsoft.com/office/drawing/2014/main" id="{06BA5C6C-FAEC-4196-907A-81069EBD2425}"/>
              </a:ext>
            </a:extLst>
          </p:cNvPr>
          <p:cNvSpPr>
            <a:spLocks noGrp="1"/>
          </p:cNvSpPr>
          <p:nvPr>
            <p:ph type="body" sz="quarter" idx="12"/>
          </p:nvPr>
        </p:nvSpPr>
        <p:spPr/>
        <p:txBody>
          <a:bodyPr/>
          <a:lstStyle/>
          <a:p>
            <a:endParaRPr lang="en-US" dirty="0"/>
          </a:p>
        </p:txBody>
      </p:sp>
      <p:pic>
        <p:nvPicPr>
          <p:cNvPr id="8" name="Content Placeholder 7">
            <a:extLst>
              <a:ext uri="{FF2B5EF4-FFF2-40B4-BE49-F238E27FC236}">
                <a16:creationId xmlns:a16="http://schemas.microsoft.com/office/drawing/2014/main" id="{2DFA86EF-0D3E-66D2-DBD5-45DE2DC48670}"/>
              </a:ext>
            </a:extLst>
          </p:cNvPr>
          <p:cNvPicPr>
            <a:picLocks noGrp="1" noChangeAspect="1"/>
          </p:cNvPicPr>
          <p:nvPr>
            <p:ph sz="quarter" idx="11"/>
          </p:nvPr>
        </p:nvPicPr>
        <p:blipFill>
          <a:blip r:embed="rId2"/>
          <a:stretch>
            <a:fillRect/>
          </a:stretch>
        </p:blipFill>
        <p:spPr>
          <a:xfrm>
            <a:off x="1720178" y="295491"/>
            <a:ext cx="8097591" cy="6060860"/>
          </a:xfrm>
        </p:spPr>
      </p:pic>
    </p:spTree>
    <p:extLst>
      <p:ext uri="{BB962C8B-B14F-4D97-AF65-F5344CB8AC3E}">
        <p14:creationId xmlns:p14="http://schemas.microsoft.com/office/powerpoint/2010/main" val="252530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E7D3-811A-FBE5-1588-137B97AECC0F}"/>
              </a:ext>
            </a:extLst>
          </p:cNvPr>
          <p:cNvSpPr>
            <a:spLocks noGrp="1"/>
          </p:cNvSpPr>
          <p:nvPr>
            <p:ph type="title"/>
          </p:nvPr>
        </p:nvSpPr>
        <p:spPr/>
        <p:txBody>
          <a:bodyPr>
            <a:normAutofit/>
          </a:bodyPr>
          <a:lstStyle/>
          <a:p>
            <a:r>
              <a:rPr lang="en-US" sz="4400" dirty="0"/>
              <a:t>NICU Clinic: Services</a:t>
            </a:r>
          </a:p>
        </p:txBody>
      </p:sp>
      <p:sp>
        <p:nvSpPr>
          <p:cNvPr id="3" name="Content Placeholder 2">
            <a:extLst>
              <a:ext uri="{FF2B5EF4-FFF2-40B4-BE49-F238E27FC236}">
                <a16:creationId xmlns:a16="http://schemas.microsoft.com/office/drawing/2014/main" id="{A4363E33-7477-15CB-5E17-4F563A7D3559}"/>
              </a:ext>
            </a:extLst>
          </p:cNvPr>
          <p:cNvSpPr>
            <a:spLocks noGrp="1"/>
          </p:cNvSpPr>
          <p:nvPr>
            <p:ph sz="quarter" idx="11"/>
          </p:nvPr>
        </p:nvSpPr>
        <p:spPr>
          <a:xfrm>
            <a:off x="298451" y="1332377"/>
            <a:ext cx="11595100" cy="5152059"/>
          </a:xfrm>
        </p:spPr>
        <p:txBody>
          <a:bodyPr>
            <a:normAutofit/>
          </a:bodyPr>
          <a:lstStyle/>
          <a:p>
            <a:r>
              <a:rPr lang="en-US" sz="2400" dirty="0">
                <a:solidFill>
                  <a:schemeClr val="tx2"/>
                </a:solidFill>
              </a:rPr>
              <a:t>Medical management and care coordination: </a:t>
            </a:r>
            <a:r>
              <a:rPr lang="en-US" sz="2400" i="1" dirty="0">
                <a:solidFill>
                  <a:schemeClr val="accent1"/>
                </a:solidFill>
              </a:rPr>
              <a:t>telehealth and in-person visits</a:t>
            </a:r>
            <a:endParaRPr lang="en-US" i="1" dirty="0">
              <a:solidFill>
                <a:schemeClr val="accent1"/>
              </a:solidFill>
            </a:endParaRPr>
          </a:p>
          <a:p>
            <a:pPr lvl="1"/>
            <a:r>
              <a:rPr lang="en-US" sz="2200" dirty="0">
                <a:solidFill>
                  <a:schemeClr val="tx2"/>
                </a:solidFill>
              </a:rPr>
              <a:t>Ongoing medical issues after discharge</a:t>
            </a:r>
          </a:p>
          <a:p>
            <a:pPr lvl="1"/>
            <a:r>
              <a:rPr lang="en-US" sz="2200" dirty="0">
                <a:solidFill>
                  <a:schemeClr val="tx2"/>
                </a:solidFill>
              </a:rPr>
              <a:t>Assist with transition to home environment</a:t>
            </a:r>
          </a:p>
          <a:p>
            <a:pPr lvl="1"/>
            <a:r>
              <a:rPr lang="en-US" sz="2200" dirty="0">
                <a:solidFill>
                  <a:schemeClr val="tx2"/>
                </a:solidFill>
              </a:rPr>
              <a:t>Growth monitoring and management of nutrition needs </a:t>
            </a:r>
          </a:p>
          <a:p>
            <a:pPr lvl="1"/>
            <a:r>
              <a:rPr lang="en-US" sz="2200" dirty="0">
                <a:solidFill>
                  <a:schemeClr val="tx2"/>
                </a:solidFill>
              </a:rPr>
              <a:t>Care-coordination with multi-disciplinary teams</a:t>
            </a:r>
          </a:p>
          <a:p>
            <a:pPr lvl="1"/>
            <a:r>
              <a:rPr lang="en-US" sz="2200" dirty="0">
                <a:solidFill>
                  <a:schemeClr val="tx2"/>
                </a:solidFill>
              </a:rPr>
              <a:t>Transition to appropriate long-term subspecialty care clinics</a:t>
            </a:r>
          </a:p>
          <a:p>
            <a:r>
              <a:rPr lang="en-US" sz="2400" dirty="0">
                <a:solidFill>
                  <a:schemeClr val="tx2"/>
                </a:solidFill>
              </a:rPr>
              <a:t>Neonatal and Perinatal consultation</a:t>
            </a:r>
          </a:p>
          <a:p>
            <a:pPr lvl="1"/>
            <a:r>
              <a:rPr lang="en-US" sz="2200" dirty="0">
                <a:solidFill>
                  <a:schemeClr val="tx2"/>
                </a:solidFill>
              </a:rPr>
              <a:t>Joint prenatal consultation with Palliative Care Team</a:t>
            </a:r>
          </a:p>
          <a:p>
            <a:r>
              <a:rPr lang="en-US" sz="2400" dirty="0">
                <a:solidFill>
                  <a:schemeClr val="tx2"/>
                </a:solidFill>
              </a:rPr>
              <a:t>Early neurodevelopmental screening </a:t>
            </a:r>
          </a:p>
          <a:p>
            <a:pPr lvl="1"/>
            <a:r>
              <a:rPr lang="en-US" dirty="0">
                <a:solidFill>
                  <a:srgbClr val="000000"/>
                </a:solidFill>
                <a:effectLst/>
                <a:ea typeface="Calibri" panose="020F0502020204030204" pitchFamily="34" charset="0"/>
              </a:rPr>
              <a:t>Ages &amp; Stages Questionnaires </a:t>
            </a:r>
            <a:r>
              <a:rPr lang="en-US" sz="2200" dirty="0">
                <a:solidFill>
                  <a:schemeClr val="tx2"/>
                </a:solidFill>
              </a:rPr>
              <a:t>(ASQ) 3 and Bayley IV </a:t>
            </a:r>
            <a:r>
              <a:rPr lang="en-US" sz="2200" dirty="0">
                <a:solidFill>
                  <a:srgbClr val="000000"/>
                </a:solidFill>
                <a:effectLst/>
                <a:ea typeface="Calibri" panose="020F0502020204030204" pitchFamily="34" charset="0"/>
              </a:rPr>
              <a:t>Scales of Infant Development </a:t>
            </a:r>
          </a:p>
          <a:p>
            <a:r>
              <a:rPr lang="en-US" sz="2400" dirty="0">
                <a:solidFill>
                  <a:schemeClr val="tx2"/>
                </a:solidFill>
              </a:rPr>
              <a:t>RSV prophylaxis to high-risk infants </a:t>
            </a:r>
          </a:p>
          <a:p>
            <a:endParaRPr lang="en-US" dirty="0">
              <a:solidFill>
                <a:schemeClr val="tx2"/>
              </a:solidFill>
            </a:endParaRPr>
          </a:p>
        </p:txBody>
      </p:sp>
      <p:sp>
        <p:nvSpPr>
          <p:cNvPr id="6" name="Footer Placeholder 5">
            <a:extLst>
              <a:ext uri="{FF2B5EF4-FFF2-40B4-BE49-F238E27FC236}">
                <a16:creationId xmlns:a16="http://schemas.microsoft.com/office/drawing/2014/main" id="{D7242356-EC35-CF91-D35D-9D538739F0DE}"/>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554178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8ADF2-532E-36F0-4489-3917B69A1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CD60A-0C7B-78A4-DFDC-3CEE4A770706}"/>
              </a:ext>
            </a:extLst>
          </p:cNvPr>
          <p:cNvSpPr>
            <a:spLocks noGrp="1"/>
          </p:cNvSpPr>
          <p:nvPr>
            <p:ph type="title"/>
          </p:nvPr>
        </p:nvSpPr>
        <p:spPr/>
        <p:txBody>
          <a:bodyPr>
            <a:normAutofit/>
          </a:bodyPr>
          <a:lstStyle/>
          <a:p>
            <a:r>
              <a:rPr lang="en-US" sz="4400" dirty="0"/>
              <a:t>Other Multi-disciplinary Clinics</a:t>
            </a:r>
          </a:p>
        </p:txBody>
      </p:sp>
      <p:sp>
        <p:nvSpPr>
          <p:cNvPr id="3" name="Content Placeholder 2">
            <a:extLst>
              <a:ext uri="{FF2B5EF4-FFF2-40B4-BE49-F238E27FC236}">
                <a16:creationId xmlns:a16="http://schemas.microsoft.com/office/drawing/2014/main" id="{55A8B725-666C-786A-5B55-7EA8FA79ACD4}"/>
              </a:ext>
            </a:extLst>
          </p:cNvPr>
          <p:cNvSpPr>
            <a:spLocks noGrp="1"/>
          </p:cNvSpPr>
          <p:nvPr>
            <p:ph sz="quarter" idx="11"/>
          </p:nvPr>
        </p:nvSpPr>
        <p:spPr/>
        <p:txBody>
          <a:bodyPr>
            <a:normAutofit lnSpcReduction="10000"/>
          </a:bodyPr>
          <a:lstStyle/>
          <a:p>
            <a:r>
              <a:rPr lang="en-US" dirty="0"/>
              <a:t>Rehabilitation therapy: OT/PT/SLP</a:t>
            </a:r>
          </a:p>
          <a:p>
            <a:r>
              <a:rPr lang="en-US" dirty="0"/>
              <a:t>Complex care</a:t>
            </a:r>
          </a:p>
          <a:p>
            <a:r>
              <a:rPr lang="en-US" dirty="0"/>
              <a:t>Cleft/craniofacial</a:t>
            </a:r>
          </a:p>
          <a:p>
            <a:r>
              <a:rPr lang="en-US" dirty="0"/>
              <a:t>Gastrointestinal /Intestinal Rehab</a:t>
            </a:r>
          </a:p>
          <a:p>
            <a:r>
              <a:rPr lang="en-US" dirty="0"/>
              <a:t>Cardiology</a:t>
            </a:r>
          </a:p>
          <a:p>
            <a:r>
              <a:rPr lang="en-US" dirty="0"/>
              <a:t>Pulmonology</a:t>
            </a:r>
          </a:p>
          <a:p>
            <a:r>
              <a:rPr lang="en-US" dirty="0"/>
              <a:t>Neurology </a:t>
            </a:r>
          </a:p>
          <a:p>
            <a:r>
              <a:rPr lang="en-US" dirty="0"/>
              <a:t>Physiatry </a:t>
            </a:r>
          </a:p>
          <a:p>
            <a:r>
              <a:rPr lang="en-US" dirty="0"/>
              <a:t>Developmental Pediatrics </a:t>
            </a:r>
          </a:p>
          <a:p>
            <a:pPr marL="0" indent="0">
              <a:buNone/>
            </a:pPr>
            <a:endParaRPr lang="en-US" dirty="0"/>
          </a:p>
        </p:txBody>
      </p:sp>
      <p:sp>
        <p:nvSpPr>
          <p:cNvPr id="4" name="Text Placeholder 3">
            <a:extLst>
              <a:ext uri="{FF2B5EF4-FFF2-40B4-BE49-F238E27FC236}">
                <a16:creationId xmlns:a16="http://schemas.microsoft.com/office/drawing/2014/main" id="{90624939-97D8-9DA4-927E-7E8198B6E7C3}"/>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5C868073-1C8B-028F-2FB7-4910539701C0}"/>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887424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A2C486-21CE-90FF-1DC3-41EC1199F18D}"/>
              </a:ext>
            </a:extLst>
          </p:cNvPr>
          <p:cNvSpPr>
            <a:spLocks noGrp="1"/>
          </p:cNvSpPr>
          <p:nvPr>
            <p:ph type="title"/>
          </p:nvPr>
        </p:nvSpPr>
        <p:spPr>
          <a:xfrm>
            <a:off x="0" y="977852"/>
            <a:ext cx="11594333" cy="871647"/>
          </a:xfrm>
        </p:spPr>
        <p:txBody>
          <a:bodyPr>
            <a:normAutofit/>
          </a:bodyPr>
          <a:lstStyle/>
          <a:p>
            <a:r>
              <a:rPr lang="en-US" sz="4000" b="1" dirty="0"/>
              <a:t>NICU Medical Clinic: 2023</a:t>
            </a:r>
          </a:p>
        </p:txBody>
      </p:sp>
      <p:graphicFrame>
        <p:nvGraphicFramePr>
          <p:cNvPr id="6" name="Table 5">
            <a:extLst>
              <a:ext uri="{FF2B5EF4-FFF2-40B4-BE49-F238E27FC236}">
                <a16:creationId xmlns:a16="http://schemas.microsoft.com/office/drawing/2014/main" id="{9AC44451-6FE8-2D35-2E92-9BFEACF3C7B6}"/>
              </a:ext>
            </a:extLst>
          </p:cNvPr>
          <p:cNvGraphicFramePr>
            <a:graphicFrameLocks noGrp="1"/>
          </p:cNvGraphicFramePr>
          <p:nvPr>
            <p:extLst>
              <p:ext uri="{D42A27DB-BD31-4B8C-83A1-F6EECF244321}">
                <p14:modId xmlns:p14="http://schemas.microsoft.com/office/powerpoint/2010/main" val="446459343"/>
              </p:ext>
            </p:extLst>
          </p:nvPr>
        </p:nvGraphicFramePr>
        <p:xfrm>
          <a:off x="208894" y="2424276"/>
          <a:ext cx="6041035" cy="3275990"/>
        </p:xfrm>
        <a:graphic>
          <a:graphicData uri="http://schemas.openxmlformats.org/drawingml/2006/table">
            <a:tbl>
              <a:tblPr firstRow="1" bandRow="1">
                <a:tableStyleId>{69CF1AB2-1976-4502-BF36-3FF5EA218861}</a:tableStyleId>
              </a:tblPr>
              <a:tblGrid>
                <a:gridCol w="3579255">
                  <a:extLst>
                    <a:ext uri="{9D8B030D-6E8A-4147-A177-3AD203B41FA5}">
                      <a16:colId xmlns:a16="http://schemas.microsoft.com/office/drawing/2014/main" val="20000"/>
                    </a:ext>
                  </a:extLst>
                </a:gridCol>
                <a:gridCol w="2461780">
                  <a:extLst>
                    <a:ext uri="{9D8B030D-6E8A-4147-A177-3AD203B41FA5}">
                      <a16:colId xmlns:a16="http://schemas.microsoft.com/office/drawing/2014/main" val="20001"/>
                    </a:ext>
                  </a:extLst>
                </a:gridCol>
              </a:tblGrid>
              <a:tr h="8150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0" dirty="0">
                          <a:solidFill>
                            <a:schemeClr val="tx2"/>
                          </a:solidFill>
                        </a:rPr>
                        <a:t>Total NICU graduates</a:t>
                      </a:r>
                    </a:p>
                    <a:p>
                      <a:endParaRPr lang="en-US" sz="2400" b="0" dirty="0">
                        <a:solidFill>
                          <a:schemeClr val="tx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0" dirty="0">
                          <a:solidFill>
                            <a:schemeClr val="tx2"/>
                          </a:solidFill>
                        </a:rPr>
                        <a:t>1041</a:t>
                      </a:r>
                    </a:p>
                    <a:p>
                      <a:pPr algn="ctr"/>
                      <a:endParaRPr lang="en-US" sz="2400" dirty="0">
                        <a:solidFill>
                          <a:schemeClr val="tx2"/>
                        </a:solidFill>
                      </a:endParaRPr>
                    </a:p>
                  </a:txBody>
                  <a:tcPr/>
                </a:tc>
                <a:extLst>
                  <a:ext uri="{0D108BD9-81ED-4DB2-BD59-A6C34878D82A}">
                    <a16:rowId xmlns:a16="http://schemas.microsoft.com/office/drawing/2014/main" val="3722989436"/>
                  </a:ext>
                </a:extLst>
              </a:tr>
              <a:tr h="815035">
                <a:tc>
                  <a:txBody>
                    <a:bodyPr/>
                    <a:lstStyle/>
                    <a:p>
                      <a:r>
                        <a:rPr lang="en-US" sz="2400" dirty="0">
                          <a:solidFill>
                            <a:schemeClr val="tx2"/>
                          </a:solidFill>
                        </a:rPr>
                        <a:t>VLBW discharged</a:t>
                      </a:r>
                    </a:p>
                  </a:txBody>
                  <a:tcPr/>
                </a:tc>
                <a:tc>
                  <a:txBody>
                    <a:bodyPr/>
                    <a:lstStyle/>
                    <a:p>
                      <a:pPr algn="ctr"/>
                      <a:r>
                        <a:rPr lang="en-US" sz="2400" dirty="0">
                          <a:solidFill>
                            <a:schemeClr val="tx2"/>
                          </a:solidFill>
                        </a:rPr>
                        <a:t>137</a:t>
                      </a:r>
                    </a:p>
                    <a:p>
                      <a:pPr algn="ctr"/>
                      <a:endParaRPr lang="en-US" sz="2400" i="1" dirty="0">
                        <a:solidFill>
                          <a:schemeClr val="tx2"/>
                        </a:solidFill>
                      </a:endParaRPr>
                    </a:p>
                  </a:txBody>
                  <a:tcPr/>
                </a:tc>
                <a:extLst>
                  <a:ext uri="{0D108BD9-81ED-4DB2-BD59-A6C34878D82A}">
                    <a16:rowId xmlns:a16="http://schemas.microsoft.com/office/drawing/2014/main" val="10001"/>
                  </a:ext>
                </a:extLst>
              </a:tr>
              <a:tr h="8150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ELGANs</a:t>
                      </a:r>
                      <a:endParaRPr lang="en-US" sz="2400" i="1" dirty="0">
                        <a:solidFill>
                          <a:schemeClr val="tx2"/>
                        </a:solidFill>
                      </a:endParaRPr>
                    </a:p>
                  </a:txBody>
                  <a:tcPr/>
                </a:tc>
                <a:tc>
                  <a:txBody>
                    <a:bodyPr/>
                    <a:lstStyle/>
                    <a:p>
                      <a:pPr algn="ctr"/>
                      <a:r>
                        <a:rPr lang="en-US" sz="2400" dirty="0">
                          <a:solidFill>
                            <a:schemeClr val="tx2"/>
                          </a:solidFill>
                        </a:rPr>
                        <a:t>43</a:t>
                      </a:r>
                    </a:p>
                  </a:txBody>
                  <a:tcPr/>
                </a:tc>
                <a:extLst>
                  <a:ext uri="{0D108BD9-81ED-4DB2-BD59-A6C34878D82A}">
                    <a16:rowId xmlns:a16="http://schemas.microsoft.com/office/drawing/2014/main" val="1148744791"/>
                  </a:ext>
                </a:extLst>
              </a:tr>
              <a:tr h="815035">
                <a:tc>
                  <a:txBody>
                    <a:bodyPr/>
                    <a:lstStyle/>
                    <a:p>
                      <a:r>
                        <a:rPr lang="en-US" sz="2400" dirty="0">
                          <a:solidFill>
                            <a:schemeClr val="tx2"/>
                          </a:solidFill>
                        </a:rPr>
                        <a:t>&gt;30 weeks GA</a:t>
                      </a:r>
                    </a:p>
                  </a:txBody>
                  <a:tcPr/>
                </a:tc>
                <a:tc>
                  <a:txBody>
                    <a:bodyPr/>
                    <a:lstStyle/>
                    <a:p>
                      <a:pPr algn="ctr"/>
                      <a:r>
                        <a:rPr lang="en-US" sz="2400" dirty="0">
                          <a:solidFill>
                            <a:schemeClr val="tx2"/>
                          </a:solidFill>
                        </a:rPr>
                        <a:t>114</a:t>
                      </a:r>
                    </a:p>
                  </a:txBody>
                  <a:tcPr/>
                </a:tc>
                <a:extLst>
                  <a:ext uri="{0D108BD9-81ED-4DB2-BD59-A6C34878D82A}">
                    <a16:rowId xmlns:a16="http://schemas.microsoft.com/office/drawing/2014/main" val="757979360"/>
                  </a:ext>
                </a:extLst>
              </a:tr>
            </a:tbl>
          </a:graphicData>
        </a:graphic>
      </p:graphicFrame>
      <p:graphicFrame>
        <p:nvGraphicFramePr>
          <p:cNvPr id="2" name="Content Placeholder 5">
            <a:extLst>
              <a:ext uri="{FF2B5EF4-FFF2-40B4-BE49-F238E27FC236}">
                <a16:creationId xmlns:a16="http://schemas.microsoft.com/office/drawing/2014/main" id="{307B9CC7-4751-6CEC-818C-2DFEF45F291B}"/>
              </a:ext>
            </a:extLst>
          </p:cNvPr>
          <p:cNvGraphicFramePr>
            <a:graphicFrameLocks noGrp="1"/>
          </p:cNvGraphicFramePr>
          <p:nvPr>
            <p:ph sz="quarter" idx="11"/>
            <p:extLst>
              <p:ext uri="{D42A27DB-BD31-4B8C-83A1-F6EECF244321}">
                <p14:modId xmlns:p14="http://schemas.microsoft.com/office/powerpoint/2010/main" val="1537523016"/>
              </p:ext>
            </p:extLst>
          </p:nvPr>
        </p:nvGraphicFramePr>
        <p:xfrm>
          <a:off x="6473773" y="584620"/>
          <a:ext cx="5509333" cy="6130972"/>
        </p:xfrm>
        <a:graphic>
          <a:graphicData uri="http://schemas.openxmlformats.org/drawingml/2006/table">
            <a:tbl>
              <a:tblPr firstRow="1" bandRow="1">
                <a:tableStyleId>{5C22544A-7EE6-4342-B048-85BDC9FD1C3A}</a:tableStyleId>
              </a:tblPr>
              <a:tblGrid>
                <a:gridCol w="3032427">
                  <a:extLst>
                    <a:ext uri="{9D8B030D-6E8A-4147-A177-3AD203B41FA5}">
                      <a16:colId xmlns:a16="http://schemas.microsoft.com/office/drawing/2014/main" val="20000"/>
                    </a:ext>
                  </a:extLst>
                </a:gridCol>
                <a:gridCol w="2476906">
                  <a:extLst>
                    <a:ext uri="{9D8B030D-6E8A-4147-A177-3AD203B41FA5}">
                      <a16:colId xmlns:a16="http://schemas.microsoft.com/office/drawing/2014/main" val="20001"/>
                    </a:ext>
                  </a:extLst>
                </a:gridCol>
              </a:tblGrid>
              <a:tr h="896146">
                <a:tc>
                  <a:txBody>
                    <a:bodyPr/>
                    <a:lstStyle/>
                    <a:p>
                      <a:pPr algn="ctr"/>
                      <a:r>
                        <a:rPr lang="en-US" sz="2400" dirty="0"/>
                        <a:t>Visits</a:t>
                      </a:r>
                    </a:p>
                  </a:txBody>
                  <a:tcPr anchor="ctr"/>
                </a:tc>
                <a:tc>
                  <a:txBody>
                    <a:bodyPr/>
                    <a:lstStyle/>
                    <a:p>
                      <a:pPr algn="ctr"/>
                      <a:endParaRPr lang="en-US" sz="2400" dirty="0"/>
                    </a:p>
                  </a:txBody>
                  <a:tcPr anchor="ctr"/>
                </a:tc>
                <a:extLst>
                  <a:ext uri="{0D108BD9-81ED-4DB2-BD59-A6C34878D82A}">
                    <a16:rowId xmlns:a16="http://schemas.microsoft.com/office/drawing/2014/main" val="10000"/>
                  </a:ext>
                </a:extLst>
              </a:tr>
              <a:tr h="923793">
                <a:tc>
                  <a:txBody>
                    <a:bodyPr/>
                    <a:lstStyle/>
                    <a:p>
                      <a:r>
                        <a:rPr lang="en-US" sz="2400" dirty="0">
                          <a:solidFill>
                            <a:schemeClr val="tx2"/>
                          </a:solidFill>
                        </a:rPr>
                        <a:t>Individual patients seen</a:t>
                      </a:r>
                    </a:p>
                  </a:txBody>
                  <a:tcPr/>
                </a:tc>
                <a:tc>
                  <a:txBody>
                    <a:bodyPr/>
                    <a:lstStyle/>
                    <a:p>
                      <a:pPr algn="ctr"/>
                      <a:r>
                        <a:rPr lang="en-US" sz="2400" dirty="0">
                          <a:solidFill>
                            <a:schemeClr val="tx2"/>
                          </a:solidFill>
                        </a:rPr>
                        <a:t>251</a:t>
                      </a:r>
                    </a:p>
                  </a:txBody>
                  <a:tcPr/>
                </a:tc>
                <a:extLst>
                  <a:ext uri="{0D108BD9-81ED-4DB2-BD59-A6C34878D82A}">
                    <a16:rowId xmlns:a16="http://schemas.microsoft.com/office/drawing/2014/main" val="3978815092"/>
                  </a:ext>
                </a:extLst>
              </a:tr>
              <a:tr h="923793">
                <a:tc>
                  <a:txBody>
                    <a:bodyPr/>
                    <a:lstStyle/>
                    <a:p>
                      <a:r>
                        <a:rPr lang="en-US" sz="2400" dirty="0">
                          <a:solidFill>
                            <a:schemeClr val="tx2"/>
                          </a:solidFill>
                        </a:rPr>
                        <a:t>Initial post hospitalization</a:t>
                      </a:r>
                    </a:p>
                  </a:txBody>
                  <a:tcPr/>
                </a:tc>
                <a:tc>
                  <a:txBody>
                    <a:bodyPr/>
                    <a:lstStyle/>
                    <a:p>
                      <a:pPr algn="ctr"/>
                      <a:r>
                        <a:rPr lang="en-US" sz="2400" dirty="0">
                          <a:solidFill>
                            <a:schemeClr val="tx2"/>
                          </a:solidFill>
                        </a:rPr>
                        <a:t>225</a:t>
                      </a:r>
                    </a:p>
                  </a:txBody>
                  <a:tcPr/>
                </a:tc>
                <a:extLst>
                  <a:ext uri="{0D108BD9-81ED-4DB2-BD59-A6C34878D82A}">
                    <a16:rowId xmlns:a16="http://schemas.microsoft.com/office/drawing/2014/main" val="10001"/>
                  </a:ext>
                </a:extLst>
              </a:tr>
              <a:tr h="513218">
                <a:tc>
                  <a:txBody>
                    <a:bodyPr/>
                    <a:lstStyle/>
                    <a:p>
                      <a:r>
                        <a:rPr lang="en-US" sz="2400" dirty="0">
                          <a:solidFill>
                            <a:schemeClr val="tx2"/>
                          </a:solidFill>
                        </a:rPr>
                        <a:t>Return visits</a:t>
                      </a:r>
                    </a:p>
                  </a:txBody>
                  <a:tcPr/>
                </a:tc>
                <a:tc>
                  <a:txBody>
                    <a:bodyPr/>
                    <a:lstStyle/>
                    <a:p>
                      <a:pPr algn="ctr"/>
                      <a:r>
                        <a:rPr lang="en-US" sz="2400" dirty="0">
                          <a:solidFill>
                            <a:schemeClr val="tx2"/>
                          </a:solidFill>
                        </a:rPr>
                        <a:t>146</a:t>
                      </a:r>
                    </a:p>
                  </a:txBody>
                  <a:tcPr/>
                </a:tc>
                <a:extLst>
                  <a:ext uri="{0D108BD9-81ED-4DB2-BD59-A6C34878D82A}">
                    <a16:rowId xmlns:a16="http://schemas.microsoft.com/office/drawing/2014/main" val="10002"/>
                  </a:ext>
                </a:extLst>
              </a:tr>
              <a:tr h="513218">
                <a:tc>
                  <a:txBody>
                    <a:bodyPr/>
                    <a:lstStyle/>
                    <a:p>
                      <a:pPr algn="r"/>
                      <a:r>
                        <a:rPr lang="en-US" sz="2400" dirty="0">
                          <a:solidFill>
                            <a:schemeClr val="tx2"/>
                          </a:solidFill>
                        </a:rPr>
                        <a:t>Total visits</a:t>
                      </a:r>
                    </a:p>
                  </a:txBody>
                  <a:tcPr/>
                </a:tc>
                <a:tc>
                  <a:txBody>
                    <a:bodyPr/>
                    <a:lstStyle/>
                    <a:p>
                      <a:pPr algn="ctr"/>
                      <a:r>
                        <a:rPr lang="en-US" sz="2400" dirty="0">
                          <a:solidFill>
                            <a:schemeClr val="tx2"/>
                          </a:solidFill>
                        </a:rPr>
                        <a:t>371</a:t>
                      </a:r>
                    </a:p>
                  </a:txBody>
                  <a:tcPr/>
                </a:tc>
                <a:extLst>
                  <a:ext uri="{0D108BD9-81ED-4DB2-BD59-A6C34878D82A}">
                    <a16:rowId xmlns:a16="http://schemas.microsoft.com/office/drawing/2014/main" val="10003"/>
                  </a:ext>
                </a:extLst>
              </a:tr>
              <a:tr h="923793">
                <a:tc>
                  <a:txBody>
                    <a:bodyPr/>
                    <a:lstStyle/>
                    <a:p>
                      <a:r>
                        <a:rPr lang="en-US" sz="2400" dirty="0">
                          <a:solidFill>
                            <a:schemeClr val="tx2"/>
                          </a:solidFill>
                        </a:rPr>
                        <a:t>Patients seen per month</a:t>
                      </a:r>
                    </a:p>
                  </a:txBody>
                  <a:tcPr/>
                </a:tc>
                <a:tc>
                  <a:txBody>
                    <a:bodyPr/>
                    <a:lstStyle/>
                    <a:p>
                      <a:pPr algn="ctr"/>
                      <a:r>
                        <a:rPr lang="en-US" sz="2400" dirty="0">
                          <a:solidFill>
                            <a:schemeClr val="tx2"/>
                          </a:solidFill>
                        </a:rPr>
                        <a:t>31</a:t>
                      </a:r>
                    </a:p>
                  </a:txBody>
                  <a:tcPr/>
                </a:tc>
                <a:extLst>
                  <a:ext uri="{0D108BD9-81ED-4DB2-BD59-A6C34878D82A}">
                    <a16:rowId xmlns:a16="http://schemas.microsoft.com/office/drawing/2014/main" val="2266966968"/>
                  </a:ext>
                </a:extLst>
              </a:tr>
              <a:tr h="513218">
                <a:tc>
                  <a:txBody>
                    <a:bodyPr/>
                    <a:lstStyle/>
                    <a:p>
                      <a:r>
                        <a:rPr lang="en-US" sz="2400" dirty="0">
                          <a:solidFill>
                            <a:schemeClr val="tx2"/>
                          </a:solidFill>
                        </a:rPr>
                        <a:t>Visits per patient</a:t>
                      </a:r>
                    </a:p>
                  </a:txBody>
                  <a:tcPr/>
                </a:tc>
                <a:tc>
                  <a:txBody>
                    <a:bodyPr/>
                    <a:lstStyle/>
                    <a:p>
                      <a:pPr algn="ctr"/>
                      <a:r>
                        <a:rPr lang="en-US" sz="2400" dirty="0">
                          <a:solidFill>
                            <a:schemeClr val="tx2"/>
                          </a:solidFill>
                        </a:rPr>
                        <a:t>1.7 (range 1-8)</a:t>
                      </a:r>
                    </a:p>
                  </a:txBody>
                  <a:tcPr/>
                </a:tc>
                <a:extLst>
                  <a:ext uri="{0D108BD9-81ED-4DB2-BD59-A6C34878D82A}">
                    <a16:rowId xmlns:a16="http://schemas.microsoft.com/office/drawing/2014/main" val="2435907289"/>
                  </a:ext>
                </a:extLst>
              </a:tr>
              <a:tr h="923793">
                <a:tc>
                  <a:txBody>
                    <a:bodyPr/>
                    <a:lstStyle/>
                    <a:p>
                      <a:r>
                        <a:rPr lang="en-US" sz="2400" dirty="0">
                          <a:solidFill>
                            <a:schemeClr val="tx2"/>
                          </a:solidFill>
                        </a:rPr>
                        <a:t>Patients with 4 or more visits</a:t>
                      </a:r>
                    </a:p>
                  </a:txBody>
                  <a:tcPr/>
                </a:tc>
                <a:tc>
                  <a:txBody>
                    <a:bodyPr/>
                    <a:lstStyle/>
                    <a:p>
                      <a:pPr algn="ctr"/>
                      <a:r>
                        <a:rPr lang="en-US" sz="2400" dirty="0">
                          <a:solidFill>
                            <a:schemeClr val="tx2"/>
                          </a:solidFill>
                        </a:rPr>
                        <a:t>17 (7%)</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51986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aby who weighed less than 1 pound at birth gets to go home, dad says it's  'nothing short of a miracle' - mlive.com">
            <a:extLst>
              <a:ext uri="{FF2B5EF4-FFF2-40B4-BE49-F238E27FC236}">
                <a16:creationId xmlns:a16="http://schemas.microsoft.com/office/drawing/2014/main" id="{8E6045B7-647D-0C00-C034-5047BC4A26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33" r="9793" b="-1"/>
          <a:stretch/>
        </p:blipFill>
        <p:spPr bwMode="auto">
          <a:xfrm>
            <a:off x="-3046" y="340423"/>
            <a:ext cx="4630139" cy="526579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ospital Offers Adorable 'Graduation Day' To NICU Babies Going Home |  HuffPost Life">
            <a:extLst>
              <a:ext uri="{FF2B5EF4-FFF2-40B4-BE49-F238E27FC236}">
                <a16:creationId xmlns:a16="http://schemas.microsoft.com/office/drawing/2014/main" id="{31515CCB-19C1-E153-91CC-CDB98256A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74"/>
          <a:stretch/>
        </p:blipFill>
        <p:spPr bwMode="auto">
          <a:xfrm>
            <a:off x="4901780" y="1071563"/>
            <a:ext cx="7290218" cy="52422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E71CE14-E961-F038-48A2-4B3692582F5A}"/>
              </a:ext>
            </a:extLst>
          </p:cNvPr>
          <p:cNvSpPr/>
          <p:nvPr/>
        </p:nvSpPr>
        <p:spPr>
          <a:xfrm>
            <a:off x="6358060" y="149063"/>
            <a:ext cx="319959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Thank you</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44501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739A11-CA14-0F94-066A-E30392547939}"/>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100" cap="all" spc="130" normalizeH="0" baseline="0" noProof="0">
                <a:ln>
                  <a:noFill/>
                </a:ln>
                <a:solidFill>
                  <a:srgbClr val="0091BA"/>
                </a:solidFill>
                <a:effectLst/>
                <a:uLnTx/>
                <a:uFillTx/>
                <a:latin typeface="Arial"/>
                <a:ea typeface="+mn-ea"/>
                <a:cs typeface="+mn-cs"/>
              </a:rPr>
              <a:t>CREATING A HEALTHIER HAWAIʻI</a:t>
            </a:r>
          </a:p>
        </p:txBody>
      </p:sp>
      <p:sp>
        <p:nvSpPr>
          <p:cNvPr id="5" name="Text Placeholder 4">
            <a:extLst>
              <a:ext uri="{FF2B5EF4-FFF2-40B4-BE49-F238E27FC236}">
                <a16:creationId xmlns:a16="http://schemas.microsoft.com/office/drawing/2014/main" id="{87CAAE6E-C54B-B138-8526-BE837668F9DA}"/>
              </a:ext>
            </a:extLst>
          </p:cNvPr>
          <p:cNvSpPr>
            <a:spLocks noGrp="1"/>
          </p:cNvSpPr>
          <p:nvPr>
            <p:ph type="body" sz="quarter" idx="12"/>
          </p:nvPr>
        </p:nvSpPr>
        <p:spPr/>
        <p:txBody>
          <a:bodyPr/>
          <a:lstStyle/>
          <a:p>
            <a:endParaRPr lang="en-US"/>
          </a:p>
        </p:txBody>
      </p:sp>
      <p:grpSp>
        <p:nvGrpSpPr>
          <p:cNvPr id="6" name="Rectangle 5">
            <a:extLst>
              <a:ext uri="{FF2B5EF4-FFF2-40B4-BE49-F238E27FC236}">
                <a16:creationId xmlns:a16="http://schemas.microsoft.com/office/drawing/2014/main" id="{F71E24BD-ED02-348F-4093-33676BAD5748}"/>
              </a:ext>
            </a:extLst>
          </p:cNvPr>
          <p:cNvGrpSpPr/>
          <p:nvPr/>
        </p:nvGrpSpPr>
        <p:grpSpPr>
          <a:xfrm>
            <a:off x="1643278" y="1155042"/>
            <a:ext cx="8677255" cy="1898257"/>
            <a:chOff x="-104559" y="-319573"/>
            <a:chExt cx="8677253" cy="2470532"/>
          </a:xfrm>
        </p:grpSpPr>
        <p:sp>
          <p:nvSpPr>
            <p:cNvPr id="7" name="Rectangle">
              <a:extLst>
                <a:ext uri="{FF2B5EF4-FFF2-40B4-BE49-F238E27FC236}">
                  <a16:creationId xmlns:a16="http://schemas.microsoft.com/office/drawing/2014/main" id="{62DC5619-B77D-340B-0383-DEAA637E9206}"/>
                </a:ext>
              </a:extLst>
            </p:cNvPr>
            <p:cNvSpPr/>
            <p:nvPr/>
          </p:nvSpPr>
          <p:spPr>
            <a:xfrm>
              <a:off x="0" y="-319573"/>
              <a:ext cx="8572694" cy="2470532"/>
            </a:xfrm>
            <a:prstGeom prst="rect">
              <a:avLst/>
            </a:prstGeom>
            <a:gradFill flip="none" rotWithShape="1">
              <a:gsLst>
                <a:gs pos="0">
                  <a:schemeClr val="accent1"/>
                </a:gs>
                <a:gs pos="100000">
                  <a:schemeClr val="accent1"/>
                </a:gs>
              </a:gsLst>
              <a:lin ang="16200000" scaled="0"/>
            </a:gradFill>
            <a:ln w="9525" cap="flat">
              <a:solidFill>
                <a:srgbClr val="008EB6"/>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marL="0" marR="0" lvl="0" indent="0" algn="ctr" defTabSz="457200" rtl="0" eaLnBrk="1" fontAlgn="auto" latinLnBrk="0" hangingPunct="1">
                <a:lnSpc>
                  <a:spcPct val="100000"/>
                </a:lnSpc>
                <a:spcBef>
                  <a:spcPts val="2700"/>
                </a:spcBef>
                <a:spcAft>
                  <a:spcPts val="0"/>
                </a:spcAft>
                <a:buClrTx/>
                <a:buSzTx/>
                <a:buFontTx/>
                <a:buNone/>
                <a:tabLst/>
                <a:defRPr>
                  <a:solidFill>
                    <a:srgbClr val="FFFFFF"/>
                  </a:solidFill>
                </a:defRPr>
              </a:pPr>
              <a:endParaRPr kumimoji="0" sz="1200" b="0" i="0" u="none" strike="noStrike" kern="1200" cap="none" spc="0" normalizeH="0" baseline="0" noProof="0">
                <a:ln>
                  <a:noFill/>
                </a:ln>
                <a:solidFill>
                  <a:srgbClr val="FFFFFF"/>
                </a:solidFill>
                <a:effectLst/>
                <a:uLnTx/>
                <a:uFillTx/>
                <a:latin typeface="Arial"/>
                <a:ea typeface="+mn-ea"/>
                <a:cs typeface="+mn-cs"/>
              </a:endParaRPr>
            </a:p>
          </p:txBody>
        </p:sp>
        <p:sp>
          <p:nvSpPr>
            <p:cNvPr id="8" name="Thursday, April 8, 2021…">
              <a:extLst>
                <a:ext uri="{FF2B5EF4-FFF2-40B4-BE49-F238E27FC236}">
                  <a16:creationId xmlns:a16="http://schemas.microsoft.com/office/drawing/2014/main" id="{D0AD1B5E-08A6-1AA7-AC13-88CDAE8C22B5}"/>
                </a:ext>
              </a:extLst>
            </p:cNvPr>
            <p:cNvSpPr txBox="1"/>
            <p:nvPr/>
          </p:nvSpPr>
          <p:spPr>
            <a:xfrm>
              <a:off x="-104559" y="109454"/>
              <a:ext cx="8572694" cy="20228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457200" rtl="0" eaLnBrk="1" fontAlgn="auto" latinLnBrk="0" hangingPunct="1">
                <a:lnSpc>
                  <a:spcPct val="100000"/>
                </a:lnSpc>
                <a:spcBef>
                  <a:spcPts val="1800"/>
                </a:spcBef>
                <a:spcAft>
                  <a:spcPts val="0"/>
                </a:spcAft>
                <a:buClrTx/>
                <a:buSzTx/>
                <a:buFontTx/>
                <a:buNone/>
                <a:tabLst/>
                <a:defRPr sz="4400" b="1">
                  <a:solidFill>
                    <a:srgbClr val="FFFFFF"/>
                  </a:solidFill>
                  <a:effectLst>
                    <a:outerShdw blurRad="38100" dist="38100" dir="2700000" rotWithShape="0">
                      <a:srgbClr val="000000">
                        <a:alpha val="43137"/>
                      </a:srgbClr>
                    </a:outerShdw>
                  </a:effectLst>
                </a:defRPr>
              </a:pPr>
              <a:r>
                <a:rPr lang="en-US" sz="6000" b="1" baseline="30000" dirty="0">
                  <a:solidFill>
                    <a:prstClr val="white"/>
                  </a:solidFill>
                  <a:effectLst>
                    <a:outerShdw blurRad="38100" dist="38100" dir="2700000" rotWithShape="0">
                      <a:srgbClr val="000000">
                        <a:alpha val="43137"/>
                      </a:srgbClr>
                    </a:outerShdw>
                  </a:effectLst>
                  <a:latin typeface="Arial"/>
                </a:rPr>
                <a:t>  March Webinar – TBA</a:t>
              </a:r>
              <a:endParaRPr kumimoji="0" lang="en-US" sz="7200" b="1" i="0" u="none" strike="noStrike" kern="1200" cap="none" spc="0" normalizeH="0" baseline="30000" noProof="0" dirty="0">
                <a:ln>
                  <a:noFill/>
                </a:ln>
                <a:solidFill>
                  <a:prstClr val="white"/>
                </a:solidFill>
                <a:effectLst>
                  <a:outerShdw blurRad="38100" dist="38100" dir="2700000" rotWithShape="0">
                    <a:srgbClr val="000000">
                      <a:alpha val="43137"/>
                    </a:srgbClr>
                  </a:outerShdw>
                </a:effectLst>
                <a:uLnTx/>
                <a:uFillTx/>
                <a:latin typeface="Arial"/>
                <a:ea typeface="+mn-ea"/>
                <a:cs typeface="+mn-cs"/>
              </a:endParaRPr>
            </a:p>
            <a:p>
              <a:pPr marL="0" marR="0" lvl="0" indent="0" algn="ctr" defTabSz="457200" rtl="0" eaLnBrk="1" fontAlgn="auto" latinLnBrk="0" hangingPunct="1">
                <a:lnSpc>
                  <a:spcPct val="100000"/>
                </a:lnSpc>
                <a:spcBef>
                  <a:spcPts val="1800"/>
                </a:spcBef>
                <a:spcAft>
                  <a:spcPts val="0"/>
                </a:spcAft>
                <a:buClrTx/>
                <a:buSzTx/>
                <a:buFontTx/>
                <a:buNone/>
                <a:tabLst/>
                <a:defRPr sz="4400" b="1">
                  <a:solidFill>
                    <a:srgbClr val="FFFFFF"/>
                  </a:solidFill>
                  <a:effectLst>
                    <a:outerShdw blurRad="38100" dist="38100" dir="2700000" rotWithShape="0">
                      <a:srgbClr val="000000">
                        <a:alpha val="43137"/>
                      </a:srgbClr>
                    </a:outerShdw>
                  </a:effectLst>
                </a:defRPr>
              </a:pPr>
              <a:r>
                <a:rPr lang="en-US" sz="6000" b="1" baseline="30000" dirty="0">
                  <a:solidFill>
                    <a:prstClr val="white"/>
                  </a:solidFill>
                  <a:effectLst>
                    <a:outerShdw blurRad="38100" dist="38100" dir="2700000" rotWithShape="0">
                      <a:srgbClr val="000000">
                        <a:alpha val="43137"/>
                      </a:srgbClr>
                    </a:outerShdw>
                  </a:effectLst>
                  <a:latin typeface="Arial"/>
                </a:rPr>
                <a:t>Topic</a:t>
              </a:r>
              <a:r>
                <a:rPr kumimoji="0" lang="en-US" sz="6000" b="1" i="0" u="none" strike="noStrike" kern="1200" cap="none" spc="0" normalizeH="0" baseline="30000" noProof="0" dirty="0">
                  <a:ln>
                    <a:noFill/>
                  </a:ln>
                  <a:solidFill>
                    <a:prstClr val="white"/>
                  </a:solidFill>
                  <a:effectLst>
                    <a:outerShdw blurRad="38100" dist="38100" dir="2700000" rotWithShape="0">
                      <a:srgbClr val="000000">
                        <a:alpha val="43137"/>
                      </a:srgbClr>
                    </a:outerShdw>
                  </a:effectLst>
                  <a:uLnTx/>
                  <a:uFillTx/>
                  <a:latin typeface="Arial"/>
                  <a:ea typeface="+mn-ea"/>
                  <a:cs typeface="+mn-cs"/>
                </a:rPr>
                <a:t> – Dr. </a:t>
              </a:r>
              <a:r>
                <a:rPr lang="en-US" sz="6000" b="1" baseline="30000" dirty="0">
                  <a:solidFill>
                    <a:prstClr val="white"/>
                  </a:solidFill>
                  <a:effectLst>
                    <a:outerShdw blurRad="38100" dist="38100" dir="2700000" rotWithShape="0">
                      <a:srgbClr val="000000">
                        <a:alpha val="43137"/>
                      </a:srgbClr>
                    </a:outerShdw>
                  </a:effectLst>
                  <a:latin typeface="Arial"/>
                </a:rPr>
                <a:t>Hatch-Pigott</a:t>
              </a:r>
              <a:endParaRPr kumimoji="0" lang="en-US" sz="7200" b="1" i="0" u="none" strike="noStrike" kern="1200" cap="none" spc="0" normalizeH="0" baseline="30000" noProof="0" dirty="0">
                <a:ln>
                  <a:noFill/>
                </a:ln>
                <a:solidFill>
                  <a:prstClr val="white"/>
                </a:solidFill>
                <a:effectLst>
                  <a:outerShdw blurRad="38100" dist="38100" dir="2700000" rotWithShape="0">
                    <a:srgbClr val="000000">
                      <a:alpha val="43137"/>
                    </a:srgbClr>
                  </a:outerShdw>
                </a:effectLst>
                <a:uLnTx/>
                <a:uFillTx/>
                <a:latin typeface="Arial"/>
                <a:ea typeface="+mn-ea"/>
                <a:cs typeface="Arial"/>
              </a:endParaRPr>
            </a:p>
          </p:txBody>
        </p:sp>
      </p:grpSp>
      <p:sp>
        <p:nvSpPr>
          <p:cNvPr id="9" name="TextBox 6">
            <a:extLst>
              <a:ext uri="{FF2B5EF4-FFF2-40B4-BE49-F238E27FC236}">
                <a16:creationId xmlns:a16="http://schemas.microsoft.com/office/drawing/2014/main" id="{A9748333-D83C-BFE6-C5DC-6A9FB2521BB2}"/>
              </a:ext>
            </a:extLst>
          </p:cNvPr>
          <p:cNvSpPr txBox="1"/>
          <p:nvPr/>
        </p:nvSpPr>
        <p:spPr>
          <a:xfrm>
            <a:off x="329618" y="293793"/>
            <a:ext cx="8988356"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u="sng">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sng" strike="noStrike" kern="1200" cap="none" spc="0" normalizeH="0" baseline="0" noProof="0" dirty="0">
                <a:ln>
                  <a:noFill/>
                </a:ln>
                <a:solidFill>
                  <a:srgbClr val="404040"/>
                </a:solidFill>
                <a:effectLst/>
                <a:uLnTx/>
                <a:uFillTx/>
                <a:latin typeface="Arial"/>
                <a:ea typeface="+mn-ea"/>
                <a:cs typeface="+mn-cs"/>
              </a:rPr>
              <a:t>Next </a:t>
            </a:r>
            <a:r>
              <a:rPr kumimoji="0" lang="en-US" sz="4000" b="1" i="0" u="sng" strike="noStrike" kern="1200" cap="none" spc="0" normalizeH="0" baseline="0" noProof="0" dirty="0">
                <a:ln>
                  <a:noFill/>
                </a:ln>
                <a:solidFill>
                  <a:srgbClr val="404040"/>
                </a:solidFill>
                <a:effectLst/>
                <a:uLnTx/>
                <a:uFillTx/>
                <a:latin typeface="Arial"/>
                <a:ea typeface="+mn-ea"/>
                <a:cs typeface="+mn-cs"/>
              </a:rPr>
              <a:t>HHP </a:t>
            </a:r>
            <a:r>
              <a:rPr kumimoji="0" sz="4000" b="1" i="0" u="sng" strike="noStrike" kern="1200" cap="none" spc="0" normalizeH="0" baseline="0" noProof="0" dirty="0">
                <a:ln>
                  <a:noFill/>
                </a:ln>
                <a:solidFill>
                  <a:srgbClr val="404040"/>
                </a:solidFill>
                <a:effectLst/>
                <a:uLnTx/>
                <a:uFillTx/>
                <a:latin typeface="Arial"/>
                <a:ea typeface="+mn-ea"/>
                <a:cs typeface="+mn-cs"/>
              </a:rPr>
              <a:t>Webinar:</a:t>
            </a:r>
            <a:r>
              <a:rPr kumimoji="0" lang="en-US" sz="4000" b="1" i="0" u="sng" strike="noStrike" kern="1200" cap="none" spc="0" normalizeH="0" baseline="0" noProof="0" dirty="0">
                <a:ln>
                  <a:noFill/>
                </a:ln>
                <a:solidFill>
                  <a:srgbClr val="404040"/>
                </a:solidFill>
                <a:effectLst/>
                <a:uLnTx/>
                <a:uFillTx/>
                <a:latin typeface="Arial"/>
                <a:ea typeface="+mn-ea"/>
                <a:cs typeface="+mn-cs"/>
              </a:rPr>
              <a:t> (for </a:t>
            </a:r>
            <a:r>
              <a:rPr kumimoji="0" lang="en-US" sz="4000" b="1" i="0" u="sng" strike="noStrike" kern="1200" cap="none" spc="0" normalizeH="0" baseline="0" noProof="0" dirty="0">
                <a:ln>
                  <a:noFill/>
                </a:ln>
                <a:solidFill>
                  <a:srgbClr val="404040"/>
                </a:solidFill>
                <a:effectLst/>
                <a:highlight>
                  <a:srgbClr val="FFFF00"/>
                </a:highlight>
                <a:uLnTx/>
                <a:uFillTx/>
                <a:latin typeface="Arial"/>
                <a:ea typeface="+mn-ea"/>
                <a:cs typeface="+mn-cs"/>
              </a:rPr>
              <a:t>HQIP credit</a:t>
            </a:r>
            <a:r>
              <a:rPr kumimoji="0" lang="en-US" sz="4000" b="1" i="0" u="sng" strike="noStrike" kern="1200" cap="none" spc="0" normalizeH="0" baseline="0" noProof="0" dirty="0">
                <a:ln>
                  <a:noFill/>
                </a:ln>
                <a:solidFill>
                  <a:srgbClr val="404040"/>
                </a:solidFill>
                <a:effectLst/>
                <a:uLnTx/>
                <a:uFillTx/>
                <a:latin typeface="Arial"/>
                <a:ea typeface="+mn-ea"/>
                <a:cs typeface="+mn-cs"/>
              </a:rPr>
              <a:t>)</a:t>
            </a:r>
            <a:r>
              <a:rPr kumimoji="0" lang="en-US" sz="4000" b="0" i="0" u="none" strike="noStrike" kern="1200" cap="none" spc="0" normalizeH="0" baseline="0" noProof="0" dirty="0">
                <a:ln>
                  <a:noFill/>
                </a:ln>
                <a:solidFill>
                  <a:srgbClr val="404040"/>
                </a:solidFill>
                <a:effectLst/>
                <a:uLnTx/>
                <a:uFillTx/>
                <a:latin typeface="Arial"/>
                <a:ea typeface="+mn-ea"/>
                <a:cs typeface="+mn-cs"/>
              </a:rPr>
              <a:t> </a:t>
            </a:r>
            <a:endParaRPr kumimoji="0" sz="4000" b="1" i="0" u="sng" strike="noStrike" kern="1200" cap="none" spc="0" normalizeH="0" baseline="0" noProof="0" dirty="0">
              <a:ln>
                <a:noFill/>
              </a:ln>
              <a:solidFill>
                <a:srgbClr val="40404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3D96B6A1-69D6-2D9C-4720-43D2ADBC06FB}"/>
              </a:ext>
            </a:extLst>
          </p:cNvPr>
          <p:cNvSpPr/>
          <p:nvPr/>
        </p:nvSpPr>
        <p:spPr>
          <a:xfrm>
            <a:off x="133884" y="3366031"/>
            <a:ext cx="11975257"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To view upcoming HHP webinars and future events, please visit our </a:t>
            </a:r>
            <a:r>
              <a:rPr kumimoji="0" lang="en-US" sz="225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Hawai‘i Health Partners website</a:t>
            </a:r>
            <a:r>
              <a:rPr kumimoji="0" lang="en-US" sz="2250" b="0" i="0" u="none" strike="noStrike" kern="1200" cap="none" spc="0" normalizeH="0" baseline="0" noProof="0" dirty="0">
                <a:ln>
                  <a:noFill/>
                </a:ln>
                <a:solidFill>
                  <a:srgbClr val="78787B"/>
                </a:solidFill>
                <a:effectLst/>
                <a:uLnTx/>
                <a:uFillTx/>
                <a:latin typeface="Calibri" panose="020F0502020204030204" pitchFamily="34" charset="0"/>
                <a:ea typeface="Calibri" panose="020F0502020204030204" pitchFamily="34" charset="0"/>
                <a:cs typeface="+mn-cs"/>
              </a:rPr>
              <a:t> </a:t>
            </a:r>
            <a:r>
              <a:rPr kumimoji="0" lang="en-US" sz="225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for the “</a:t>
            </a:r>
            <a:r>
              <a:rPr kumimoji="0" lang="en-US" sz="225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Events Calendar</a:t>
            </a:r>
            <a:r>
              <a:rPr kumimoji="0" lang="en-US" sz="225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mn-cs"/>
              </a:rPr>
              <a:t>” from the “For Providers” dropdown. </a:t>
            </a:r>
            <a:endParaRPr kumimoji="0" lang="en-US" sz="2250" b="0" i="0" u="none" strike="noStrike" kern="1200" cap="none" spc="0" normalizeH="0" baseline="0" noProof="0" dirty="0">
              <a:ln>
                <a:noFill/>
              </a:ln>
              <a:solidFill>
                <a:srgbClr val="404040"/>
              </a:solidFill>
              <a:effectLst/>
              <a:uLnTx/>
              <a:uFillTx/>
              <a:latin typeface="Arial"/>
              <a:ea typeface="+mn-ea"/>
              <a:cs typeface="+mn-cs"/>
            </a:endParaRPr>
          </a:p>
        </p:txBody>
      </p:sp>
      <p:pic>
        <p:nvPicPr>
          <p:cNvPr id="3" name="Picture 2">
            <a:extLst>
              <a:ext uri="{FF2B5EF4-FFF2-40B4-BE49-F238E27FC236}">
                <a16:creationId xmlns:a16="http://schemas.microsoft.com/office/drawing/2014/main" id="{7C344F7D-0FD2-CD6B-1331-D4373D25C5A2}"/>
              </a:ext>
            </a:extLst>
          </p:cNvPr>
          <p:cNvPicPr>
            <a:picLocks noChangeAspect="1"/>
          </p:cNvPicPr>
          <p:nvPr/>
        </p:nvPicPr>
        <p:blipFill>
          <a:blip r:embed="rId4"/>
          <a:stretch>
            <a:fillRect/>
          </a:stretch>
        </p:blipFill>
        <p:spPr>
          <a:xfrm>
            <a:off x="198149" y="4192803"/>
            <a:ext cx="11795702" cy="25286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34134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ubtitle 2"/>
          <p:cNvSpPr txBox="1">
            <a:spLocks noGrp="1"/>
          </p:cNvSpPr>
          <p:nvPr>
            <p:ph sz="quarter" idx="11"/>
          </p:nvPr>
        </p:nvSpPr>
        <p:spPr>
          <a:xfrm>
            <a:off x="1715557" y="3116182"/>
            <a:ext cx="9404349" cy="2241328"/>
          </a:xfrm>
          <a:prstGeom prst="rect">
            <a:avLst/>
          </a:prstGeom>
        </p:spPr>
        <p:txBody>
          <a:bodyPr>
            <a:noAutofit/>
          </a:bodyPr>
          <a:lstStyle/>
          <a:p>
            <a:pPr marL="342900" indent="-342900" algn="l">
              <a:buSzPct val="100000"/>
              <a:buFont typeface="Arial"/>
              <a:buChar char="•"/>
              <a:defRPr sz="2200"/>
            </a:pPr>
            <a:r>
              <a:rPr sz="2800" dirty="0"/>
              <a:t>A recording of the meeting will be available afterwards</a:t>
            </a:r>
            <a:endParaRPr lang="en-US" sz="2800" dirty="0"/>
          </a:p>
          <a:p>
            <a:pPr algn="l">
              <a:buSzPct val="100000"/>
              <a:defRPr sz="2200"/>
            </a:pPr>
            <a:endParaRPr sz="1800" dirty="0"/>
          </a:p>
          <a:p>
            <a:pPr marL="342900" indent="-342900" algn="l">
              <a:buSzPct val="100000"/>
              <a:buFont typeface="Arial"/>
              <a:buChar char="•"/>
              <a:defRPr sz="2200"/>
            </a:pPr>
            <a:r>
              <a:rPr sz="2800" dirty="0"/>
              <a:t>Unanswered question?</a:t>
            </a:r>
            <a:endParaRPr lang="en-US" sz="2800" dirty="0"/>
          </a:p>
          <a:p>
            <a:pPr marL="857250" lvl="1" indent="-457200">
              <a:buSzPct val="100000"/>
              <a:buFont typeface="Courier New" panose="02070309020205020404" pitchFamily="49" charset="0"/>
              <a:buChar char="o"/>
              <a:defRPr sz="2200"/>
            </a:pPr>
            <a:r>
              <a:rPr sz="2800" dirty="0"/>
              <a:t>Contact us at </a:t>
            </a:r>
            <a:r>
              <a:rPr sz="2800" u="sng" dirty="0">
                <a:solidFill>
                  <a:schemeClr val="accent1"/>
                </a:solidFill>
                <a:uFill>
                  <a:solidFill>
                    <a:schemeClr val="accent1"/>
                  </a:solidFill>
                </a:uFill>
                <a:hlinkClick r:id="rId3"/>
              </a:rPr>
              <a:t>info@hawaiihealthpartners.org</a:t>
            </a:r>
            <a:r>
              <a:rPr sz="2800" u="sng" dirty="0"/>
              <a:t> </a:t>
            </a:r>
          </a:p>
        </p:txBody>
      </p:sp>
      <p:sp>
        <p:nvSpPr>
          <p:cNvPr id="10" name="TextBox 9">
            <a:extLst>
              <a:ext uri="{FF2B5EF4-FFF2-40B4-BE49-F238E27FC236}">
                <a16:creationId xmlns:a16="http://schemas.microsoft.com/office/drawing/2014/main" id="{55F1C401-2F7B-4518-CBAA-5C75D2E93B5D}"/>
              </a:ext>
            </a:extLst>
          </p:cNvPr>
          <p:cNvSpPr txBox="1"/>
          <p:nvPr/>
        </p:nvSpPr>
        <p:spPr>
          <a:xfrm>
            <a:off x="3208831" y="1913269"/>
            <a:ext cx="577433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04040"/>
                </a:solidFill>
                <a:effectLst/>
                <a:uLnTx/>
                <a:uFillTx/>
                <a:latin typeface="Arial"/>
                <a:ea typeface="+mn-ea"/>
                <a:cs typeface="+mn-cs"/>
              </a:rPr>
              <a:t>Thank you for joining us!</a:t>
            </a:r>
          </a:p>
        </p:txBody>
      </p:sp>
    </p:spTree>
    <p:extLst>
      <p:ext uri="{BB962C8B-B14F-4D97-AF65-F5344CB8AC3E}">
        <p14:creationId xmlns:p14="http://schemas.microsoft.com/office/powerpoint/2010/main" val="268778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FB48-3393-5593-1FE8-F05D75144A82}"/>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8174F312-8719-FC6A-AA37-8B64C25EEA91}"/>
              </a:ext>
            </a:extLst>
          </p:cNvPr>
          <p:cNvSpPr>
            <a:spLocks noGrp="1"/>
          </p:cNvSpPr>
          <p:nvPr>
            <p:ph sz="quarter" idx="11"/>
          </p:nvPr>
        </p:nvSpPr>
        <p:spPr/>
        <p:txBody>
          <a:bodyPr/>
          <a:lstStyle/>
          <a:p>
            <a:r>
              <a:rPr lang="en-US" dirty="0"/>
              <a:t>Except as noted below, the planners and presenters of this activity report no relationships with companies whose products or services (may) pertain to the subject matter of this meeting:</a:t>
            </a:r>
          </a:p>
        </p:txBody>
      </p:sp>
      <p:sp>
        <p:nvSpPr>
          <p:cNvPr id="4" name="Text Placeholder 3">
            <a:extLst>
              <a:ext uri="{FF2B5EF4-FFF2-40B4-BE49-F238E27FC236}">
                <a16:creationId xmlns:a16="http://schemas.microsoft.com/office/drawing/2014/main" id="{BD48CBAB-BCAC-5013-1B2B-5C6D6DB8E961}"/>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80336216-E361-B0D6-9C2B-27E18A6E2A92}"/>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225906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7F7F7F"/>
              </a:buClr>
              <a:buSzPts val="900"/>
              <a:buFont typeface="Arial"/>
              <a:buNone/>
            </a:pPr>
            <a:fld id="{00000000-1234-1234-1234-123412341234}" type="slidenum">
              <a:rPr lang="en-US" sz="900" b="0" i="0" u="none" strike="noStrike" cap="none" smtClean="0">
                <a:solidFill>
                  <a:srgbClr val="7F7F7F"/>
                </a:solidFill>
                <a:latin typeface="Arial"/>
                <a:ea typeface="Arial"/>
                <a:cs typeface="Arial"/>
                <a:sym typeface="Arial"/>
              </a:rPr>
              <a:pPr marL="0" marR="0" lvl="0" indent="0" algn="r" rtl="0">
                <a:lnSpc>
                  <a:spcPct val="100000"/>
                </a:lnSpc>
                <a:spcBef>
                  <a:spcPts val="0"/>
                </a:spcBef>
                <a:spcAft>
                  <a:spcPts val="0"/>
                </a:spcAft>
                <a:buClr>
                  <a:srgbClr val="7F7F7F"/>
                </a:buClr>
                <a:buSzPts val="900"/>
                <a:buFont typeface="Arial"/>
                <a:buNone/>
              </a:pPr>
              <a:t>6</a:t>
            </a:fld>
            <a:endParaRPr lang="en-US" sz="900" b="0" i="0" u="none" strike="noStrike" cap="none">
              <a:solidFill>
                <a:srgbClr val="7F7F7F"/>
              </a:solidFill>
              <a:latin typeface="Arial"/>
              <a:ea typeface="Arial"/>
              <a:cs typeface="Arial"/>
              <a:sym typeface="Arial"/>
            </a:endParaRPr>
          </a:p>
        </p:txBody>
      </p:sp>
      <p:sp>
        <p:nvSpPr>
          <p:cNvPr id="101" name="Google Shape;101;p1"/>
          <p:cNvSpPr txBox="1"/>
          <p:nvPr/>
        </p:nvSpPr>
        <p:spPr>
          <a:xfrm>
            <a:off x="466165" y="557779"/>
            <a:ext cx="11044517" cy="1296629"/>
          </a:xfrm>
          <a:prstGeom prst="rect">
            <a:avLst/>
          </a:prstGeom>
          <a:noFill/>
          <a:ln>
            <a:noFill/>
          </a:ln>
        </p:spPr>
        <p:txBody>
          <a:bodyPr spcFirstLastPara="1" wrap="square" lIns="91425" tIns="45700" rIns="91425" bIns="45700" anchor="b" anchorCtr="0">
            <a:normAutofit/>
          </a:bodyPr>
          <a:lstStyle/>
          <a:p>
            <a:pPr algn="ctr">
              <a:buClr>
                <a:schemeClr val="accent1"/>
              </a:buClr>
              <a:buSzPts val="4800"/>
            </a:pPr>
            <a:r>
              <a:rPr lang="en-US" sz="3600" b="1">
                <a:solidFill>
                  <a:schemeClr val="accent1"/>
                </a:solidFill>
              </a:rPr>
              <a:t>Beyond the NICU: </a:t>
            </a:r>
            <a:r>
              <a:rPr lang="en-US" sz="3600" b="1" i="1">
                <a:solidFill>
                  <a:schemeClr val="accent1"/>
                </a:solidFill>
              </a:rPr>
              <a:t>Navigating Post-discharge Care for High-risk Infants</a:t>
            </a:r>
            <a:endParaRPr lang="en-US" sz="3600" b="1" i="1" dirty="0">
              <a:solidFill>
                <a:srgbClr val="0091BA"/>
              </a:solidFill>
              <a:cs typeface="Arial"/>
            </a:endParaRPr>
          </a:p>
        </p:txBody>
      </p:sp>
      <p:pic>
        <p:nvPicPr>
          <p:cNvPr id="2" name="Picture 1">
            <a:extLst>
              <a:ext uri="{FF2B5EF4-FFF2-40B4-BE49-F238E27FC236}">
                <a16:creationId xmlns:a16="http://schemas.microsoft.com/office/drawing/2014/main" id="{46D94562-DB07-6947-D4C5-6611421D3A9F}"/>
              </a:ext>
            </a:extLst>
          </p:cNvPr>
          <p:cNvPicPr>
            <a:picLocks noChangeAspect="1"/>
          </p:cNvPicPr>
          <p:nvPr/>
        </p:nvPicPr>
        <p:blipFill>
          <a:blip r:embed="rId3"/>
          <a:srcRect l="2118" t="23346" r="1735" b="13990"/>
          <a:stretch/>
        </p:blipFill>
        <p:spPr>
          <a:xfrm>
            <a:off x="1006157" y="2038663"/>
            <a:ext cx="10179685" cy="3732549"/>
          </a:xfrm>
          <a:prstGeom prst="rect">
            <a:avLst/>
          </a:prstGeom>
        </p:spPr>
      </p:pic>
    </p:spTree>
    <p:extLst>
      <p:ext uri="{BB962C8B-B14F-4D97-AF65-F5344CB8AC3E}">
        <p14:creationId xmlns:p14="http://schemas.microsoft.com/office/powerpoint/2010/main" val="71147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1C34-CDE6-B2F5-C4A8-9264D89497FC}"/>
              </a:ext>
            </a:extLst>
          </p:cNvPr>
          <p:cNvSpPr>
            <a:spLocks noGrp="1"/>
          </p:cNvSpPr>
          <p:nvPr>
            <p:ph type="title"/>
          </p:nvPr>
        </p:nvSpPr>
        <p:spPr/>
        <p:txBody>
          <a:bodyPr>
            <a:normAutofit/>
          </a:bodyPr>
          <a:lstStyle/>
          <a:p>
            <a:r>
              <a:rPr lang="en-US" sz="4400" dirty="0"/>
              <a:t>Objectives</a:t>
            </a:r>
          </a:p>
        </p:txBody>
      </p:sp>
      <p:sp>
        <p:nvSpPr>
          <p:cNvPr id="3" name="Content Placeholder 2">
            <a:extLst>
              <a:ext uri="{FF2B5EF4-FFF2-40B4-BE49-F238E27FC236}">
                <a16:creationId xmlns:a16="http://schemas.microsoft.com/office/drawing/2014/main" id="{E53A6623-E95E-2203-5DE6-1AE80C552851}"/>
              </a:ext>
            </a:extLst>
          </p:cNvPr>
          <p:cNvSpPr>
            <a:spLocks noGrp="1"/>
          </p:cNvSpPr>
          <p:nvPr>
            <p:ph sz="quarter" idx="11"/>
          </p:nvPr>
        </p:nvSpPr>
        <p:spPr/>
        <p:txBody>
          <a:bodyPr/>
          <a:lstStyle/>
          <a:p>
            <a:pPr>
              <a:spcBef>
                <a:spcPts val="1200"/>
              </a:spcBef>
              <a:spcAft>
                <a:spcPts val="1200"/>
              </a:spcAft>
            </a:pPr>
            <a:r>
              <a:rPr lang="en-US" dirty="0"/>
              <a:t>Identify high-risk infants who require ongoing medical support after the NICU discharge</a:t>
            </a:r>
          </a:p>
          <a:p>
            <a:pPr>
              <a:spcBef>
                <a:spcPts val="1200"/>
              </a:spcBef>
              <a:spcAft>
                <a:spcPts val="1200"/>
              </a:spcAft>
            </a:pPr>
            <a:r>
              <a:rPr lang="en-US" dirty="0"/>
              <a:t>Discuss common ongoing medical issues and neurodevelopmental outcomes of premature infants</a:t>
            </a:r>
          </a:p>
          <a:p>
            <a:pPr>
              <a:spcBef>
                <a:spcPts val="1200"/>
              </a:spcBef>
              <a:spcAft>
                <a:spcPts val="1200"/>
              </a:spcAft>
            </a:pPr>
            <a:r>
              <a:rPr lang="en-US" dirty="0"/>
              <a:t>Discuss collaboration between community providers and NICU follow-up program </a:t>
            </a:r>
          </a:p>
        </p:txBody>
      </p:sp>
      <p:sp>
        <p:nvSpPr>
          <p:cNvPr id="4" name="Text Placeholder 3">
            <a:extLst>
              <a:ext uri="{FF2B5EF4-FFF2-40B4-BE49-F238E27FC236}">
                <a16:creationId xmlns:a16="http://schemas.microsoft.com/office/drawing/2014/main" id="{F84C959D-C9A7-DDA9-999E-EBB3709C50E4}"/>
              </a:ext>
            </a:extLst>
          </p:cNvPr>
          <p:cNvSpPr>
            <a:spLocks noGrp="1"/>
          </p:cNvSpPr>
          <p:nvPr>
            <p:ph type="body" sz="quarter" idx="12"/>
          </p:nvPr>
        </p:nvSpPr>
        <p:spPr/>
        <p:txBody>
          <a:bodyPr/>
          <a:lstStyle/>
          <a:p>
            <a:endParaRPr lang="en-US"/>
          </a:p>
        </p:txBody>
      </p:sp>
      <p:sp>
        <p:nvSpPr>
          <p:cNvPr id="5" name="Footer Placeholder 4">
            <a:extLst>
              <a:ext uri="{FF2B5EF4-FFF2-40B4-BE49-F238E27FC236}">
                <a16:creationId xmlns:a16="http://schemas.microsoft.com/office/drawing/2014/main" id="{BAFAEE5B-F3B0-25A9-8E6F-187A6F3BA723}"/>
              </a:ext>
            </a:extLst>
          </p:cNvPr>
          <p:cNvSpPr>
            <a:spLocks noGrp="1"/>
          </p:cNvSpPr>
          <p:nvPr>
            <p:ph type="ftr" sz="quarter" idx="3"/>
          </p:nvPr>
        </p:nvSpPr>
        <p:spPr/>
        <p:txBody>
          <a:bodyPr/>
          <a:lstStyle/>
          <a:p>
            <a:r>
              <a:rPr lang="en-US"/>
              <a:t>CREATING A HEALTHIER HAWAIʻI</a:t>
            </a:r>
          </a:p>
        </p:txBody>
      </p:sp>
    </p:spTree>
    <p:extLst>
      <p:ext uri="{BB962C8B-B14F-4D97-AF65-F5344CB8AC3E}">
        <p14:creationId xmlns:p14="http://schemas.microsoft.com/office/powerpoint/2010/main" val="826128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B286-02A0-A129-9524-FBB1162DB80C}"/>
              </a:ext>
            </a:extLst>
          </p:cNvPr>
          <p:cNvSpPr>
            <a:spLocks noGrp="1"/>
          </p:cNvSpPr>
          <p:nvPr>
            <p:ph type="title"/>
          </p:nvPr>
        </p:nvSpPr>
        <p:spPr/>
        <p:txBody>
          <a:bodyPr>
            <a:normAutofit/>
          </a:bodyPr>
          <a:lstStyle/>
          <a:p>
            <a:r>
              <a:rPr lang="en-US" sz="4400" dirty="0"/>
              <a:t>Neonatology 2025</a:t>
            </a:r>
          </a:p>
        </p:txBody>
      </p:sp>
      <p:sp>
        <p:nvSpPr>
          <p:cNvPr id="3" name="Content Placeholder 2">
            <a:extLst>
              <a:ext uri="{FF2B5EF4-FFF2-40B4-BE49-F238E27FC236}">
                <a16:creationId xmlns:a16="http://schemas.microsoft.com/office/drawing/2014/main" id="{2A7E834F-7E71-3610-6A4C-CE45E2B4AB95}"/>
              </a:ext>
            </a:extLst>
          </p:cNvPr>
          <p:cNvSpPr>
            <a:spLocks noGrp="1"/>
          </p:cNvSpPr>
          <p:nvPr>
            <p:ph sz="quarter" idx="11"/>
          </p:nvPr>
        </p:nvSpPr>
        <p:spPr>
          <a:xfrm>
            <a:off x="298451" y="1332377"/>
            <a:ext cx="5463139" cy="4784644"/>
          </a:xfrm>
        </p:spPr>
        <p:txBody>
          <a:bodyPr>
            <a:normAutofit lnSpcReduction="10000"/>
          </a:bodyPr>
          <a:lstStyle/>
          <a:p>
            <a:r>
              <a:rPr lang="en-US" sz="2400" dirty="0">
                <a:solidFill>
                  <a:schemeClr val="tx2"/>
                </a:solidFill>
              </a:rPr>
              <a:t>Increasing complexity</a:t>
            </a:r>
          </a:p>
          <a:p>
            <a:pPr lvl="1"/>
            <a:r>
              <a:rPr lang="en-US" sz="2000" dirty="0">
                <a:solidFill>
                  <a:schemeClr val="tx2"/>
                </a:solidFill>
              </a:rPr>
              <a:t>Younger, smaller:  22 </a:t>
            </a:r>
            <a:r>
              <a:rPr lang="en-US" sz="2000" dirty="0" err="1">
                <a:solidFill>
                  <a:schemeClr val="tx2"/>
                </a:solidFill>
              </a:rPr>
              <a:t>wks</a:t>
            </a:r>
            <a:r>
              <a:rPr lang="en-US" sz="2000" dirty="0">
                <a:solidFill>
                  <a:schemeClr val="tx2"/>
                </a:solidFill>
              </a:rPr>
              <a:t> GA, &lt;500g BW</a:t>
            </a:r>
          </a:p>
          <a:p>
            <a:pPr lvl="1"/>
            <a:r>
              <a:rPr lang="en-US" sz="2000" dirty="0">
                <a:solidFill>
                  <a:schemeClr val="tx2"/>
                </a:solidFill>
              </a:rPr>
              <a:t>Increased diagnostic testing capabilities</a:t>
            </a:r>
          </a:p>
          <a:p>
            <a:pPr lvl="1"/>
            <a:r>
              <a:rPr lang="en-US" sz="2000" dirty="0">
                <a:solidFill>
                  <a:schemeClr val="tx2"/>
                </a:solidFill>
              </a:rPr>
              <a:t>Expanding therapies</a:t>
            </a:r>
            <a:endParaRPr lang="en-US" sz="2400" dirty="0">
              <a:solidFill>
                <a:schemeClr val="tx2"/>
              </a:solidFill>
            </a:endParaRPr>
          </a:p>
          <a:p>
            <a:r>
              <a:rPr lang="en-US" sz="2400" dirty="0">
                <a:solidFill>
                  <a:schemeClr val="tx2"/>
                </a:solidFill>
              </a:rPr>
              <a:t>Advancing technology</a:t>
            </a:r>
          </a:p>
          <a:p>
            <a:pPr lvl="1"/>
            <a:r>
              <a:rPr lang="en-US" sz="2000" dirty="0">
                <a:solidFill>
                  <a:schemeClr val="tx2"/>
                </a:solidFill>
              </a:rPr>
              <a:t>Non-invasive ventilatory strategies</a:t>
            </a:r>
          </a:p>
          <a:p>
            <a:pPr lvl="1"/>
            <a:r>
              <a:rPr lang="en-US" sz="2000" dirty="0">
                <a:solidFill>
                  <a:schemeClr val="tx2"/>
                </a:solidFill>
              </a:rPr>
              <a:t>ECMO</a:t>
            </a:r>
          </a:p>
          <a:p>
            <a:pPr lvl="1"/>
            <a:r>
              <a:rPr lang="en-US" sz="2000" dirty="0">
                <a:solidFill>
                  <a:schemeClr val="tx2"/>
                </a:solidFill>
              </a:rPr>
              <a:t>Therapeutic hypothermia</a:t>
            </a:r>
            <a:endParaRPr lang="en-US" sz="2400" dirty="0">
              <a:solidFill>
                <a:schemeClr val="tx2"/>
              </a:solidFill>
            </a:endParaRPr>
          </a:p>
          <a:p>
            <a:r>
              <a:rPr lang="en-US" sz="2400" dirty="0">
                <a:solidFill>
                  <a:schemeClr val="tx2"/>
                </a:solidFill>
              </a:rPr>
              <a:t>Expanding Multi-disciplinary Team</a:t>
            </a:r>
          </a:p>
          <a:p>
            <a:pPr lvl="1"/>
            <a:r>
              <a:rPr lang="en-US" sz="2000" dirty="0">
                <a:solidFill>
                  <a:schemeClr val="tx2"/>
                </a:solidFill>
              </a:rPr>
              <a:t>9 ancillary services</a:t>
            </a:r>
          </a:p>
          <a:p>
            <a:pPr lvl="1"/>
            <a:r>
              <a:rPr lang="en-US" sz="2000" dirty="0">
                <a:solidFill>
                  <a:schemeClr val="tx2"/>
                </a:solidFill>
              </a:rPr>
              <a:t>10 Medical consultant services</a:t>
            </a:r>
          </a:p>
          <a:p>
            <a:pPr lvl="1"/>
            <a:r>
              <a:rPr lang="en-US" sz="2000" dirty="0">
                <a:solidFill>
                  <a:schemeClr val="tx2"/>
                </a:solidFill>
              </a:rPr>
              <a:t>6 Surgical consultant services</a:t>
            </a:r>
          </a:p>
          <a:p>
            <a:pPr marL="0" indent="0">
              <a:buNone/>
            </a:pPr>
            <a:endParaRPr lang="en-US" sz="2400" dirty="0">
              <a:solidFill>
                <a:schemeClr val="tx2"/>
              </a:solidFill>
            </a:endParaRPr>
          </a:p>
        </p:txBody>
      </p:sp>
      <p:sp>
        <p:nvSpPr>
          <p:cNvPr id="5" name="Footer Placeholder 4">
            <a:extLst>
              <a:ext uri="{FF2B5EF4-FFF2-40B4-BE49-F238E27FC236}">
                <a16:creationId xmlns:a16="http://schemas.microsoft.com/office/drawing/2014/main" id="{4111230D-1F7D-D756-1FA7-56CCB88E6FAE}"/>
              </a:ext>
            </a:extLst>
          </p:cNvPr>
          <p:cNvSpPr>
            <a:spLocks noGrp="1"/>
          </p:cNvSpPr>
          <p:nvPr>
            <p:ph type="ftr" sz="quarter" idx="3"/>
          </p:nvPr>
        </p:nvSpPr>
        <p:spPr/>
        <p:txBody>
          <a:bodyPr/>
          <a:lstStyle/>
          <a:p>
            <a:r>
              <a:rPr lang="en-US"/>
              <a:t>CREATING A HEALTHIER HAWAIʻI</a:t>
            </a:r>
          </a:p>
        </p:txBody>
      </p:sp>
      <p:pic>
        <p:nvPicPr>
          <p:cNvPr id="4" name="Picture 2" descr="Help Extremely Premature Baby Safiyya">
            <a:extLst>
              <a:ext uri="{FF2B5EF4-FFF2-40B4-BE49-F238E27FC236}">
                <a16:creationId xmlns:a16="http://schemas.microsoft.com/office/drawing/2014/main" id="{FA6FEF99-CDCE-20B4-0614-6C38C52A7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67" t="5983" r="-2" b="8650"/>
          <a:stretch/>
        </p:blipFill>
        <p:spPr bwMode="auto">
          <a:xfrm>
            <a:off x="5891134" y="373564"/>
            <a:ext cx="4371544" cy="2341908"/>
          </a:xfrm>
          <a:prstGeom prst="rect">
            <a:avLst/>
          </a:prstGeom>
          <a:solidFill>
            <a:srgbClr val="FFFFFF"/>
          </a:solidFill>
        </p:spPr>
      </p:pic>
      <p:pic>
        <p:nvPicPr>
          <p:cNvPr id="6" name="Picture 2" descr="Neonatal Extracorporeal Membrane Oxygenation: A 10,000ft View">
            <a:extLst>
              <a:ext uri="{FF2B5EF4-FFF2-40B4-BE49-F238E27FC236}">
                <a16:creationId xmlns:a16="http://schemas.microsoft.com/office/drawing/2014/main" id="{8A1353C8-1099-F403-7245-A3EC2F580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2" b="11032"/>
          <a:stretch/>
        </p:blipFill>
        <p:spPr bwMode="auto">
          <a:xfrm>
            <a:off x="8192704" y="2282749"/>
            <a:ext cx="3700463" cy="2425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erapeutic hypothermia for neonatal encephalopathy: what's new in BAPM's  latest framework for practice? | Article | Infant journal">
            <a:extLst>
              <a:ext uri="{FF2B5EF4-FFF2-40B4-BE49-F238E27FC236}">
                <a16:creationId xmlns:a16="http://schemas.microsoft.com/office/drawing/2014/main" id="{8190CCDF-3C29-9305-22E7-2870F9C2AC0F}"/>
              </a:ext>
            </a:extLst>
          </p:cNvPr>
          <p:cNvPicPr>
            <a:picLocks noChangeAspect="1"/>
          </p:cNvPicPr>
          <p:nvPr/>
        </p:nvPicPr>
        <p:blipFill rotWithShape="1">
          <a:blip r:embed="rId4">
            <a:extLst>
              <a:ext uri="{28A0092B-C50C-407E-A947-70E740481C1C}">
                <a14:useLocalDpi xmlns:a14="http://schemas.microsoft.com/office/drawing/2010/main" val="0"/>
              </a:ext>
            </a:extLst>
          </a:blip>
          <a:srcRect l="610"/>
          <a:stretch/>
        </p:blipFill>
        <p:spPr bwMode="auto">
          <a:xfrm>
            <a:off x="5485956" y="4275772"/>
            <a:ext cx="3976097" cy="226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50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E1D85-3DB9-0A7D-7B00-6297E570632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71476CF-04F8-3444-9C13-2335664EEC79}"/>
              </a:ext>
            </a:extLst>
          </p:cNvPr>
          <p:cNvSpPr>
            <a:spLocks noGrp="1"/>
          </p:cNvSpPr>
          <p:nvPr>
            <p:ph type="title"/>
          </p:nvPr>
        </p:nvSpPr>
        <p:spPr/>
        <p:txBody>
          <a:bodyPr>
            <a:noAutofit/>
          </a:bodyPr>
          <a:lstStyle/>
          <a:p>
            <a:r>
              <a:rPr lang="en-US" altLang="en-US" sz="3200" dirty="0"/>
              <a:t>KMCWC Outcomes* - 2023</a:t>
            </a:r>
            <a:endParaRPr lang="en-US" sz="2400" dirty="0"/>
          </a:p>
        </p:txBody>
      </p:sp>
      <p:sp>
        <p:nvSpPr>
          <p:cNvPr id="3" name="Slide Number Placeholder 2">
            <a:extLst>
              <a:ext uri="{FF2B5EF4-FFF2-40B4-BE49-F238E27FC236}">
                <a16:creationId xmlns:a16="http://schemas.microsoft.com/office/drawing/2014/main" id="{AAEAD42C-B55F-A290-A0C7-DE10EDA54694}"/>
              </a:ext>
            </a:extLst>
          </p:cNvPr>
          <p:cNvSpPr>
            <a:spLocks noGrp="1"/>
          </p:cNvSpPr>
          <p:nvPr>
            <p:ph type="sldNum" sz="quarter" idx="10"/>
          </p:nvPr>
        </p:nvSpPr>
        <p:spPr/>
        <p:txBody>
          <a:bodyPr/>
          <a:lstStyle/>
          <a:p>
            <a:fld id="{4EF9D3C6-162D-A348-BFC0-1CEF154C6935}" type="slidenum">
              <a:rPr lang="en-US" smtClean="0"/>
              <a:pPr/>
              <a:t>9</a:t>
            </a:fld>
            <a:endParaRPr lang="en-US" dirty="0"/>
          </a:p>
        </p:txBody>
      </p:sp>
      <p:graphicFrame>
        <p:nvGraphicFramePr>
          <p:cNvPr id="6" name="Group 3">
            <a:extLst>
              <a:ext uri="{FF2B5EF4-FFF2-40B4-BE49-F238E27FC236}">
                <a16:creationId xmlns:a16="http://schemas.microsoft.com/office/drawing/2014/main" id="{125BED9D-1120-36B3-D175-FDF19F3904CE}"/>
              </a:ext>
            </a:extLst>
          </p:cNvPr>
          <p:cNvGraphicFramePr>
            <a:graphicFrameLocks noGrp="1"/>
          </p:cNvGraphicFramePr>
          <p:nvPr/>
        </p:nvGraphicFramePr>
        <p:xfrm>
          <a:off x="713873" y="1106696"/>
          <a:ext cx="5197642" cy="5058106"/>
        </p:xfrm>
        <a:graphic>
          <a:graphicData uri="http://schemas.openxmlformats.org/drawingml/2006/table">
            <a:tbl>
              <a:tblPr/>
              <a:tblGrid>
                <a:gridCol w="3593432">
                  <a:extLst>
                    <a:ext uri="{9D8B030D-6E8A-4147-A177-3AD203B41FA5}">
                      <a16:colId xmlns:a16="http://schemas.microsoft.com/office/drawing/2014/main" val="20000"/>
                    </a:ext>
                  </a:extLst>
                </a:gridCol>
                <a:gridCol w="681790">
                  <a:extLst>
                    <a:ext uri="{9D8B030D-6E8A-4147-A177-3AD203B41FA5}">
                      <a16:colId xmlns:a16="http://schemas.microsoft.com/office/drawing/2014/main" val="1870266305"/>
                    </a:ext>
                  </a:extLst>
                </a:gridCol>
                <a:gridCol w="922420">
                  <a:extLst>
                    <a:ext uri="{9D8B030D-6E8A-4147-A177-3AD203B41FA5}">
                      <a16:colId xmlns:a16="http://schemas.microsoft.com/office/drawing/2014/main" val="3222761550"/>
                    </a:ext>
                  </a:extLst>
                </a:gridCol>
              </a:tblGrid>
              <a:tr h="803086">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VLBW (&lt;1500g BW) = 137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Very preterm (&lt;30 weeks GA) = 85</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chemeClr val="tx2"/>
                          </a:solidFill>
                          <a:effectLst/>
                          <a:latin typeface="Arial" charset="0"/>
                          <a:ea typeface="ＭＳ Ｐゴシック" pitchFamily="34" charset="-128"/>
                          <a:cs typeface="Arial" charset="0"/>
                        </a:rPr>
                        <a:t>KMCWC 2023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charset="0"/>
                        <a:ea typeface="ＭＳ Ｐゴシック" pitchFamily="34" charset="-128"/>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Survival</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137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87.3%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4216077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Survival without morbidities</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88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56.1%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70084725"/>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Median Length of Stay</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58 days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(39-257)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charset="0"/>
                        <a:ea typeface="ＭＳ Ｐゴシック" pitchFamily="34" charset="-128"/>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820986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Preterm Discharged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&gt;40 </a:t>
                      </a:r>
                      <a:r>
                        <a:rPr kumimoji="0" lang="en-US" altLang="en-US" sz="1400" b="0" i="0" u="none" strike="noStrike" cap="none" normalizeH="0" baseline="0" dirty="0" err="1">
                          <a:ln>
                            <a:noFill/>
                          </a:ln>
                          <a:solidFill>
                            <a:schemeClr val="tx2"/>
                          </a:solidFill>
                          <a:effectLst/>
                          <a:latin typeface="Arial" charset="0"/>
                          <a:ea typeface="ＭＳ Ｐゴシック" pitchFamily="34" charset="-128"/>
                          <a:cs typeface="Arial" charset="0"/>
                        </a:rPr>
                        <a:t>wks</a:t>
                      </a: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 corrected GA</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73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5309202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&lt;10</a:t>
                      </a:r>
                      <a:r>
                        <a:rPr kumimoji="0" lang="en-US" altLang="en-US" sz="1400" b="0" i="0" u="none" strike="noStrike" cap="none" normalizeH="0" baseline="30000" dirty="0">
                          <a:ln>
                            <a:noFill/>
                          </a:ln>
                          <a:solidFill>
                            <a:schemeClr val="tx2"/>
                          </a:solidFill>
                          <a:effectLst/>
                          <a:latin typeface="Arial" charset="0"/>
                          <a:ea typeface="ＭＳ Ｐゴシック" pitchFamily="34" charset="-128"/>
                          <a:cs typeface="Arial" charset="0"/>
                        </a:rPr>
                        <a:t>th</a:t>
                      </a: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 </a:t>
                      </a:r>
                      <a:r>
                        <a:rPr kumimoji="0" lang="en-US" altLang="en-US" sz="1400" b="0" i="0" u="none" strike="noStrike" cap="none" normalizeH="0" baseline="0" dirty="0" err="1">
                          <a:ln>
                            <a:noFill/>
                          </a:ln>
                          <a:solidFill>
                            <a:schemeClr val="tx2"/>
                          </a:solidFill>
                          <a:effectLst/>
                          <a:latin typeface="Arial" charset="0"/>
                          <a:ea typeface="ＭＳ Ｐゴシック" pitchFamily="34" charset="-128"/>
                          <a:cs typeface="Arial" charset="0"/>
                        </a:rPr>
                        <a:t>wt</a:t>
                      </a: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 at discharge</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49</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38.5%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804849589"/>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Chronic lung disease</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52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35.4%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Severe intraventricular hemorrhage</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5.4%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34665750"/>
                  </a:ext>
                </a:extLst>
              </a:tr>
              <a:tr h="4572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Necrotizing Enterocolitis</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0.3%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51518261"/>
                  </a:ext>
                </a:extLst>
              </a:tr>
              <a:tr h="4572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Severe retinopathy of prematurity</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5</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3.3%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2" name="Group 3">
            <a:extLst>
              <a:ext uri="{FF2B5EF4-FFF2-40B4-BE49-F238E27FC236}">
                <a16:creationId xmlns:a16="http://schemas.microsoft.com/office/drawing/2014/main" id="{51661CD5-6902-4A12-ACED-478DCFCFD6DA}"/>
              </a:ext>
            </a:extLst>
          </p:cNvPr>
          <p:cNvGraphicFramePr>
            <a:graphicFrameLocks noGrp="1"/>
          </p:cNvGraphicFramePr>
          <p:nvPr/>
        </p:nvGraphicFramePr>
        <p:xfrm>
          <a:off x="6326554" y="1106696"/>
          <a:ext cx="4969296" cy="5021524"/>
        </p:xfrm>
        <a:graphic>
          <a:graphicData uri="http://schemas.openxmlformats.org/drawingml/2006/table">
            <a:tbl>
              <a:tblPr/>
              <a:tblGrid>
                <a:gridCol w="3400925">
                  <a:extLst>
                    <a:ext uri="{9D8B030D-6E8A-4147-A177-3AD203B41FA5}">
                      <a16:colId xmlns:a16="http://schemas.microsoft.com/office/drawing/2014/main" val="20000"/>
                    </a:ext>
                  </a:extLst>
                </a:gridCol>
                <a:gridCol w="851734">
                  <a:extLst>
                    <a:ext uri="{9D8B030D-6E8A-4147-A177-3AD203B41FA5}">
                      <a16:colId xmlns:a16="http://schemas.microsoft.com/office/drawing/2014/main" val="1870266305"/>
                    </a:ext>
                  </a:extLst>
                </a:gridCol>
                <a:gridCol w="716637">
                  <a:extLst>
                    <a:ext uri="{9D8B030D-6E8A-4147-A177-3AD203B41FA5}">
                      <a16:colId xmlns:a16="http://schemas.microsoft.com/office/drawing/2014/main" val="3222761550"/>
                    </a:ext>
                  </a:extLst>
                </a:gridCol>
              </a:tblGrid>
              <a:tr h="803086">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Total discharged home = 1041</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chemeClr val="tx2"/>
                          </a:solidFill>
                          <a:effectLst/>
                          <a:latin typeface="Arial" charset="0"/>
                          <a:ea typeface="ＭＳ Ｐゴシック" pitchFamily="34" charset="-128"/>
                          <a:cs typeface="Arial" charset="0"/>
                        </a:rPr>
                        <a:t>KMCWC 2023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charset="0"/>
                        <a:ea typeface="ＭＳ Ｐゴシック" pitchFamily="34" charset="-128"/>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Median LOS</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13 days</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charset="0"/>
                        <a:ea typeface="ＭＳ Ｐゴシック" pitchFamily="34" charset="-128"/>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18702941"/>
                  </a:ext>
                </a:extLst>
              </a:tr>
              <a:tr h="4572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Discharged with O2</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0.6%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Gastrostomy</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14</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2023158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Home NGT feedings</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27</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2.6%</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270498120"/>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Any major surgery</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41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3.9%</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814250748"/>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Hypoxic Ischemic Encephalopathy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(cooled)</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29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2.7%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(62%)</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ECMO</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0.3%</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Neonatal Abstinence Syndrome</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400" b="0" i="0" u="none" strike="noStrike" cap="none" normalizeH="0" baseline="0" dirty="0">
                          <a:ln>
                            <a:noFill/>
                          </a:ln>
                          <a:solidFill>
                            <a:schemeClr val="tx2"/>
                          </a:solidFill>
                          <a:effectLst/>
                          <a:latin typeface="Arial" charset="0"/>
                          <a:ea typeface="ＭＳ Ｐゴシック" pitchFamily="34" charset="-128"/>
                          <a:cs typeface="Arial" charset="0"/>
                        </a:rPr>
                        <a:t>Chromosomal anomaly</a:t>
                      </a: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8</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2"/>
                          </a:solidFill>
                          <a:effectLst/>
                          <a:latin typeface="Arial" charset="0"/>
                          <a:ea typeface="ＭＳ Ｐゴシック" pitchFamily="34" charset="-128"/>
                          <a:cs typeface="Arial" charset="0"/>
                        </a:rPr>
                        <a:t>1%</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51518261"/>
                  </a:ext>
                </a:extLst>
              </a:tr>
            </a:tbl>
          </a:graphicData>
        </a:graphic>
      </p:graphicFrame>
      <p:sp>
        <p:nvSpPr>
          <p:cNvPr id="4" name="TextBox 3">
            <a:extLst>
              <a:ext uri="{FF2B5EF4-FFF2-40B4-BE49-F238E27FC236}">
                <a16:creationId xmlns:a16="http://schemas.microsoft.com/office/drawing/2014/main" id="{F8889AA9-0600-812D-4032-12F8330532FB}"/>
              </a:ext>
            </a:extLst>
          </p:cNvPr>
          <p:cNvSpPr txBox="1"/>
          <p:nvPr/>
        </p:nvSpPr>
        <p:spPr>
          <a:xfrm>
            <a:off x="713873" y="6288111"/>
            <a:ext cx="2999475" cy="276999"/>
          </a:xfrm>
          <a:prstGeom prst="rect">
            <a:avLst/>
          </a:prstGeom>
          <a:noFill/>
        </p:spPr>
        <p:txBody>
          <a:bodyPr wrap="none" rtlCol="0">
            <a:spAutoFit/>
          </a:bodyPr>
          <a:lstStyle/>
          <a:p>
            <a:r>
              <a:rPr lang="en-US" sz="1200" dirty="0">
                <a:solidFill>
                  <a:schemeClr val="bg1">
                    <a:lumMod val="50000"/>
                  </a:schemeClr>
                </a:solidFill>
              </a:rPr>
              <a:t>*Vermont Oxford Network Database (VON)</a:t>
            </a:r>
          </a:p>
        </p:txBody>
      </p:sp>
    </p:spTree>
    <p:extLst>
      <p:ext uri="{BB962C8B-B14F-4D97-AF65-F5344CB8AC3E}">
        <p14:creationId xmlns:p14="http://schemas.microsoft.com/office/powerpoint/2010/main" val="300389618"/>
      </p:ext>
    </p:extLst>
  </p:cSld>
  <p:clrMapOvr>
    <a:masterClrMapping/>
  </p:clrMapOvr>
</p:sld>
</file>

<file path=ppt/theme/theme1.xml><?xml version="1.0" encoding="utf-8"?>
<a:theme xmlns:a="http://schemas.openxmlformats.org/drawingml/2006/main" name="Office Theme">
  <a:themeElements>
    <a:clrScheme name="HPH 1">
      <a:dk1>
        <a:srgbClr val="78787B"/>
      </a:dk1>
      <a:lt1>
        <a:sysClr val="window" lastClr="FFFFFF"/>
      </a:lt1>
      <a:dk2>
        <a:srgbClr val="404040"/>
      </a:dk2>
      <a:lt2>
        <a:srgbClr val="F4F2EC"/>
      </a:lt2>
      <a:accent1>
        <a:srgbClr val="0091BA"/>
      </a:accent1>
      <a:accent2>
        <a:srgbClr val="F58220"/>
      </a:accent2>
      <a:accent3>
        <a:srgbClr val="62A945"/>
      </a:accent3>
      <a:accent4>
        <a:srgbClr val="862065"/>
      </a:accent4>
      <a:accent5>
        <a:srgbClr val="0071B9"/>
      </a:accent5>
      <a:accent6>
        <a:srgbClr val="78787B"/>
      </a:accent6>
      <a:hlink>
        <a:srgbClr val="0091BA"/>
      </a:hlink>
      <a:folHlink>
        <a:srgbClr val="7878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Zio 2 - Content">
  <a:themeElements>
    <a:clrScheme name="Zio">
      <a:dk1>
        <a:srgbClr val="274168"/>
      </a:dk1>
      <a:lt1>
        <a:srgbClr val="FFFFFF"/>
      </a:lt1>
      <a:dk2>
        <a:srgbClr val="3738C0"/>
      </a:dk2>
      <a:lt2>
        <a:srgbClr val="ECF0F0"/>
      </a:lt2>
      <a:accent1>
        <a:srgbClr val="3738C0"/>
      </a:accent1>
      <a:accent2>
        <a:srgbClr val="F6EBA6"/>
      </a:accent2>
      <a:accent3>
        <a:srgbClr val="D1D5D7"/>
      </a:accent3>
      <a:accent4>
        <a:srgbClr val="F3BACB"/>
      </a:accent4>
      <a:accent5>
        <a:srgbClr val="192C38"/>
      </a:accent5>
      <a:accent6>
        <a:srgbClr val="748189"/>
      </a:accent6>
      <a:hlink>
        <a:srgbClr val="274168"/>
      </a:hlink>
      <a:folHlink>
        <a:srgbClr val="3BC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HPH 1">
      <a:dk1>
        <a:srgbClr val="78787B"/>
      </a:dk1>
      <a:lt1>
        <a:sysClr val="window" lastClr="FFFFFF"/>
      </a:lt1>
      <a:dk2>
        <a:srgbClr val="404040"/>
      </a:dk2>
      <a:lt2>
        <a:srgbClr val="F4F2EC"/>
      </a:lt2>
      <a:accent1>
        <a:srgbClr val="0091BA"/>
      </a:accent1>
      <a:accent2>
        <a:srgbClr val="F58220"/>
      </a:accent2>
      <a:accent3>
        <a:srgbClr val="62A945"/>
      </a:accent3>
      <a:accent4>
        <a:srgbClr val="862065"/>
      </a:accent4>
      <a:accent5>
        <a:srgbClr val="0071B9"/>
      </a:accent5>
      <a:accent6>
        <a:srgbClr val="78787B"/>
      </a:accent6>
      <a:hlink>
        <a:srgbClr val="0091BA"/>
      </a:hlink>
      <a:folHlink>
        <a:srgbClr val="7878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BAFF863289FA428CEE4E6C75103751" ma:contentTypeVersion="14" ma:contentTypeDescription="Create a new document." ma:contentTypeScope="" ma:versionID="97f806057a19d328070e4a02f7f8eec1">
  <xsd:schema xmlns:xsd="http://www.w3.org/2001/XMLSchema" xmlns:xs="http://www.w3.org/2001/XMLSchema" xmlns:p="http://schemas.microsoft.com/office/2006/metadata/properties" xmlns:ns2="bcb5bb8e-1905-4376-8394-2186721ff8d5" xmlns:ns3="7bbc600a-88f0-4884-b6e4-965f30773242" targetNamespace="http://schemas.microsoft.com/office/2006/metadata/properties" ma:root="true" ma:fieldsID="1100480b6d82cf777f7b819ba533d616" ns2:_="" ns3:_="">
    <xsd:import namespace="bcb5bb8e-1905-4376-8394-2186721ff8d5"/>
    <xsd:import namespace="7bbc600a-88f0-4884-b6e4-965f307732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b5bb8e-1905-4376-8394-2186721ff8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8d3d126-200e-4a6a-9256-da9f8c84a3f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bc600a-88f0-4884-b6e4-965f3077324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224906f-67ad-4d2e-a404-2f2fddac6c40}" ma:internalName="TaxCatchAll" ma:showField="CatchAllData" ma:web="7bbc600a-88f0-4884-b6e4-965f307732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bc600a-88f0-4884-b6e4-965f30773242" xsi:nil="true"/>
    <lcf76f155ced4ddcb4097134ff3c332f xmlns="bcb5bb8e-1905-4376-8394-2186721ff8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98A288-FC3B-4F31-ADD1-A27DC0EA2DB2}">
  <ds:schemaRefs>
    <ds:schemaRef ds:uri="http://schemas.microsoft.com/sharepoint/v3/contenttype/forms"/>
  </ds:schemaRefs>
</ds:datastoreItem>
</file>

<file path=customXml/itemProps2.xml><?xml version="1.0" encoding="utf-8"?>
<ds:datastoreItem xmlns:ds="http://schemas.openxmlformats.org/officeDocument/2006/customXml" ds:itemID="{9DC37BE1-3E84-46D9-9D04-541998E2FD24}">
  <ds:schemaRefs>
    <ds:schemaRef ds:uri="7bbc600a-88f0-4884-b6e4-965f30773242"/>
    <ds:schemaRef ds:uri="bcb5bb8e-1905-4376-8394-2186721ff8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04AD99FC-825C-4383-94B0-1C5F2366DF57}">
  <ds:schemaRefs>
    <ds:schemaRef ds:uri="http://schemas.microsoft.com/office/infopath/2007/PartnerControls"/>
    <ds:schemaRef ds:uri="7bbc600a-88f0-4884-b6e4-965f30773242"/>
    <ds:schemaRef ds:uri="http://purl.org/dc/elements/1.1/"/>
    <ds:schemaRef ds:uri="http://www.w3.org/XML/1998/namespace"/>
    <ds:schemaRef ds:uri="http://schemas.microsoft.com/office/2006/documentManagement/types"/>
    <ds:schemaRef ds:uri="http://purl.org/dc/terms/"/>
    <ds:schemaRef ds:uri="bcb5bb8e-1905-4376-8394-2186721ff8d5"/>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22400</TotalTime>
  <Words>3381</Words>
  <Application>Microsoft Office PowerPoint</Application>
  <PresentationFormat>Widescreen</PresentationFormat>
  <Paragraphs>573</Paragraphs>
  <Slides>45</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Arial</vt:lpstr>
      <vt:lpstr>Calibri</vt:lpstr>
      <vt:lpstr>Cambria</vt:lpstr>
      <vt:lpstr>Courier New</vt:lpstr>
      <vt:lpstr>Franklin Gothic Book</vt:lpstr>
      <vt:lpstr>Open Sans</vt:lpstr>
      <vt:lpstr>Open Sans Semibold</vt:lpstr>
      <vt:lpstr>PT Sans Narrow</vt:lpstr>
      <vt:lpstr>System Font Regular</vt:lpstr>
      <vt:lpstr>Office Theme</vt:lpstr>
      <vt:lpstr>Zio 2 - Content</vt:lpstr>
      <vt:lpstr>1_Office Theme</vt:lpstr>
      <vt:lpstr>Hawai‘i Health Partners Webinar:  Beyond the NICU: Navigating Post-discharge Care for High-risk Infants</vt:lpstr>
      <vt:lpstr>PowerPoint Presentation</vt:lpstr>
      <vt:lpstr>PowerPoint Presentation</vt:lpstr>
      <vt:lpstr>PowerPoint Presentation</vt:lpstr>
      <vt:lpstr>Disclosures</vt:lpstr>
      <vt:lpstr>PowerPoint Presentation</vt:lpstr>
      <vt:lpstr>Objectives</vt:lpstr>
      <vt:lpstr>Neonatology 2025</vt:lpstr>
      <vt:lpstr>KMCWC Outcomes* - 2023</vt:lpstr>
      <vt:lpstr>Discharge Readiness: AAP Statement</vt:lpstr>
      <vt:lpstr>High-risk Infants: AAP</vt:lpstr>
      <vt:lpstr>NICU Discharge</vt:lpstr>
      <vt:lpstr>Multi-disciplinary care team approach</vt:lpstr>
      <vt:lpstr>Multi-disciplinary Pediatric Teams</vt:lpstr>
      <vt:lpstr>Post-NICU Multidisciplinary Care</vt:lpstr>
      <vt:lpstr>BPD / Chronic lung disease</vt:lpstr>
      <vt:lpstr>BPD / Chronic Lung Disease</vt:lpstr>
      <vt:lpstr>Feeding</vt:lpstr>
      <vt:lpstr>Growth/Nutrition</vt:lpstr>
      <vt:lpstr>Neurodevelopment &amp; Neurosensory</vt:lpstr>
      <vt:lpstr>PATIENT DISCUSSIONS</vt:lpstr>
      <vt:lpstr>Case 1</vt:lpstr>
      <vt:lpstr>Case 1</vt:lpstr>
      <vt:lpstr>Case 1</vt:lpstr>
      <vt:lpstr>Case 2</vt:lpstr>
      <vt:lpstr>Case 2</vt:lpstr>
      <vt:lpstr>Case 2</vt:lpstr>
      <vt:lpstr>Case 3</vt:lpstr>
      <vt:lpstr>Case 3</vt:lpstr>
      <vt:lpstr>Case 3</vt:lpstr>
      <vt:lpstr>Post-discharge Care of the High-risk NICU Graduates</vt:lpstr>
      <vt:lpstr>Role of PCPs after the NICU Discharge </vt:lpstr>
      <vt:lpstr>Neurodevelopmental Outcomes in Preterm Infants</vt:lpstr>
      <vt:lpstr>Neurodevelopmental Impairment (NDI)</vt:lpstr>
      <vt:lpstr>PowerPoint Presentation</vt:lpstr>
      <vt:lpstr>Prevalence of Developmental Disability (DD) among Children Ages 3 to 17 years</vt:lpstr>
      <vt:lpstr>KMCWC NICU Follow-up Program</vt:lpstr>
      <vt:lpstr>NICU Follow-up Program:</vt:lpstr>
      <vt:lpstr>NICU Clinic: Eligibility</vt:lpstr>
      <vt:lpstr>NICU Clinic: Services</vt:lpstr>
      <vt:lpstr>Other Multi-disciplinary Clinics</vt:lpstr>
      <vt:lpstr>NICU Medical Clinic: 2023</vt:lpstr>
      <vt:lpstr>PowerPoint Presentation</vt:lpstr>
      <vt:lpstr>PowerPoint Presentation</vt:lpstr>
      <vt:lpstr>PowerPoint Presentation</vt:lpstr>
    </vt:vector>
  </TitlesOfParts>
  <Company>Anthology Marketing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Lum</dc:creator>
  <cp:lastModifiedBy>Kurohara, Michael</cp:lastModifiedBy>
  <cp:revision>69</cp:revision>
  <dcterms:created xsi:type="dcterms:W3CDTF">2016-04-08T03:41:26Z</dcterms:created>
  <dcterms:modified xsi:type="dcterms:W3CDTF">2025-02-28T19:50:52Z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0x010100EDBAFF863289FA428CEE4E6C75103751</vt:lpwstr>
  </property>
  <property fmtid="{D5CDD505-2E9C-101B-9397-08002B2CF9AE}" pid="3" name="MediaServiceImageTags">
    <vt:lpwstr/>
  </property>
</Properties>
</file>