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4059" r:id="rId5"/>
  </p:sldMasterIdLst>
  <p:notesMasterIdLst>
    <p:notesMasterId r:id="rId48"/>
  </p:notesMasterIdLst>
  <p:handoutMasterIdLst>
    <p:handoutMasterId r:id="rId49"/>
  </p:handoutMasterIdLst>
  <p:sldIdLst>
    <p:sldId id="266" r:id="rId6"/>
    <p:sldId id="763" r:id="rId7"/>
    <p:sldId id="764" r:id="rId8"/>
    <p:sldId id="715" r:id="rId9"/>
    <p:sldId id="720" r:id="rId10"/>
    <p:sldId id="742" r:id="rId11"/>
    <p:sldId id="719" r:id="rId12"/>
    <p:sldId id="731" r:id="rId13"/>
    <p:sldId id="732" r:id="rId14"/>
    <p:sldId id="734" r:id="rId15"/>
    <p:sldId id="722" r:id="rId16"/>
    <p:sldId id="721" r:id="rId17"/>
    <p:sldId id="735" r:id="rId18"/>
    <p:sldId id="736" r:id="rId19"/>
    <p:sldId id="733" r:id="rId20"/>
    <p:sldId id="723" r:id="rId21"/>
    <p:sldId id="738" r:id="rId22"/>
    <p:sldId id="724" r:id="rId23"/>
    <p:sldId id="737" r:id="rId24"/>
    <p:sldId id="725" r:id="rId25"/>
    <p:sldId id="739" r:id="rId26"/>
    <p:sldId id="740" r:id="rId27"/>
    <p:sldId id="741" r:id="rId28"/>
    <p:sldId id="759" r:id="rId29"/>
    <p:sldId id="748" r:id="rId30"/>
    <p:sldId id="743" r:id="rId31"/>
    <p:sldId id="745" r:id="rId32"/>
    <p:sldId id="760" r:id="rId33"/>
    <p:sldId id="746" r:id="rId34"/>
    <p:sldId id="747" r:id="rId35"/>
    <p:sldId id="749" r:id="rId36"/>
    <p:sldId id="751" r:id="rId37"/>
    <p:sldId id="752" r:id="rId38"/>
    <p:sldId id="753" r:id="rId39"/>
    <p:sldId id="754" r:id="rId40"/>
    <p:sldId id="755" r:id="rId41"/>
    <p:sldId id="756" r:id="rId42"/>
    <p:sldId id="757" r:id="rId43"/>
    <p:sldId id="712" r:id="rId44"/>
    <p:sldId id="762" r:id="rId45"/>
    <p:sldId id="761" r:id="rId46"/>
    <p:sldId id="71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4B808A-48C4-F6B3-F988-7493908922D5}" name="Pilkington, Lorri" initials="PL" userId="S::lp055@hawaiipacifichealth.org::cddda852-f8ab-47f3-9f50-360600c2c835" providerId="AD"/>
  <p188:author id="{1687DCBE-57CC-D907-A7F4-018A3A555241}" name="Le, Melissa" initials="ML" userId="S::my066@hawaiipacifichealth.org::1cd1d3f9-b6be-471b-b839-64fc101bc4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3E1E1"/>
    <a:srgbClr val="E8E6E6"/>
    <a:srgbClr val="1AA6D9"/>
    <a:srgbClr val="FFD900"/>
    <a:srgbClr val="C00000"/>
    <a:srgbClr val="D2C7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73146" autoAdjust="0"/>
  </p:normalViewPr>
  <p:slideViewPr>
    <p:cSldViewPr snapToGrid="0">
      <p:cViewPr varScale="1">
        <p:scale>
          <a:sx n="102" d="100"/>
          <a:sy n="102" d="100"/>
        </p:scale>
        <p:origin x="720" y="31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144261-D5A3-9047-8D9F-7F6079EA0C4D}" type="datetimeFigureOut">
              <a:rPr lang="en-US" smtClean="0"/>
              <a:t>6/12/2025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3E47F2-A06C-0E45-B864-D22BCE135C94}" type="slidenum">
              <a:rPr lang="en-US" smtClean="0"/>
              <a:t>‹#›</a:t>
            </a:fld>
            <a:endParaRPr lang="en-US"/>
          </a:p>
        </p:txBody>
      </p:sp>
    </p:spTree>
    <p:extLst>
      <p:ext uri="{BB962C8B-B14F-4D97-AF65-F5344CB8AC3E}">
        <p14:creationId xmlns:p14="http://schemas.microsoft.com/office/powerpoint/2010/main" val="152775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4F6B71-D530-9C4F-BC90-DD47ACEC3E96}" type="datetimeFigureOut">
              <a:rPr lang="en-US" smtClean="0"/>
              <a:t>6/12/2025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092DF-2799-494E-8442-6655B1578E01}" type="slidenum">
              <a:rPr lang="en-US" smtClean="0"/>
              <a:t>‹#›</a:t>
            </a:fld>
            <a:endParaRPr lang="en-US"/>
          </a:p>
        </p:txBody>
      </p:sp>
    </p:spTree>
    <p:extLst>
      <p:ext uri="{BB962C8B-B14F-4D97-AF65-F5344CB8AC3E}">
        <p14:creationId xmlns:p14="http://schemas.microsoft.com/office/powerpoint/2010/main" val="27801557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709613"/>
            <a:ext cx="6207125" cy="3490912"/>
          </a:xfrm>
        </p:spPr>
      </p:sp>
      <p:sp>
        <p:nvSpPr>
          <p:cNvPr id="3" name="Notes Placeholder 2"/>
          <p:cNvSpPr>
            <a:spLocks noGrp="1"/>
          </p:cNvSpPr>
          <p:nvPr>
            <p:ph type="body" idx="1"/>
          </p:nvPr>
        </p:nvSpPr>
        <p:spPr/>
        <p:txBody>
          <a:bodyPr/>
          <a:lstStyle/>
          <a:p>
            <a:r>
              <a:rPr lang="en-US" dirty="0"/>
              <a:t>Good evening – Thanks for coming and attending this evening’s webinar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92DF-2799-494E-8442-6655B1578E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18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092DF-2799-494E-8442-6655B1578E01}" type="slidenum">
              <a:rPr lang="en-US" smtClean="0"/>
              <a:t>11</a:t>
            </a:fld>
            <a:endParaRPr lang="en-US"/>
          </a:p>
        </p:txBody>
      </p:sp>
    </p:spTree>
    <p:extLst>
      <p:ext uri="{BB962C8B-B14F-4D97-AF65-F5344CB8AC3E}">
        <p14:creationId xmlns:p14="http://schemas.microsoft.com/office/powerpoint/2010/main" val="3945629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Abdominal Aortic Aneurysm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92DF-2799-494E-8442-6655B1578E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17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3973D-3521-C72E-7CCD-E57AEE666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7C99A-196A-710B-EA04-107E7B70B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ED308-A322-AD8A-5892-A2AF3E52A576}"/>
              </a:ext>
            </a:extLst>
          </p:cNvPr>
          <p:cNvSpPr>
            <a:spLocks noGrp="1"/>
          </p:cNvSpPr>
          <p:nvPr>
            <p:ph type="body" idx="1"/>
          </p:nvPr>
        </p:nvSpPr>
        <p:spPr/>
        <p:txBody>
          <a:bodyPr/>
          <a:lstStyle/>
          <a:p>
            <a:r>
              <a:rPr lang="en-US">
                <a:cs typeface="Calibri"/>
              </a:rPr>
              <a:t>Abdominal Aortic Aneurysm</a:t>
            </a:r>
          </a:p>
        </p:txBody>
      </p:sp>
      <p:sp>
        <p:nvSpPr>
          <p:cNvPr id="4" name="Slide Number Placeholder 3">
            <a:extLst>
              <a:ext uri="{FF2B5EF4-FFF2-40B4-BE49-F238E27FC236}">
                <a16:creationId xmlns:a16="http://schemas.microsoft.com/office/drawing/2014/main" id="{782B1904-9D51-6DD0-8B76-361BD3F65F35}"/>
              </a:ext>
            </a:extLst>
          </p:cNvPr>
          <p:cNvSpPr>
            <a:spLocks noGrp="1"/>
          </p:cNvSpPr>
          <p:nvPr>
            <p:ph type="sldNum" sz="quarter" idx="5"/>
          </p:nvPr>
        </p:nvSpPr>
        <p:spPr/>
        <p:txBody>
          <a:bodyPr/>
          <a:lstStyle/>
          <a:p>
            <a:pPr defTabSz="466618">
              <a:defRPr/>
            </a:pPr>
            <a:fld id="{41F092DF-2799-494E-8442-6655B1578E01}" type="slidenum">
              <a:rPr lang="en-US">
                <a:solidFill>
                  <a:prstClr val="black"/>
                </a:solidFill>
                <a:latin typeface="Calibri"/>
              </a:rPr>
              <a:pPr defTabSz="466618">
                <a:defRPr/>
              </a:pPr>
              <a:t>40</a:t>
            </a:fld>
            <a:endParaRPr lang="en-US">
              <a:solidFill>
                <a:prstClr val="black"/>
              </a:solidFill>
              <a:latin typeface="Calibri"/>
            </a:endParaRPr>
          </a:p>
        </p:txBody>
      </p:sp>
    </p:spTree>
    <p:extLst>
      <p:ext uri="{BB962C8B-B14F-4D97-AF65-F5344CB8AC3E}">
        <p14:creationId xmlns:p14="http://schemas.microsoft.com/office/powerpoint/2010/main" val="366315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895C0-9A84-B768-CF48-E6F336980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5FF45-F352-DADA-3083-FEF8FE512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8B592-5D95-14A1-A779-33F5C8ADB2C0}"/>
              </a:ext>
            </a:extLst>
          </p:cNvPr>
          <p:cNvSpPr>
            <a:spLocks noGrp="1"/>
          </p:cNvSpPr>
          <p:nvPr>
            <p:ph type="body" idx="1"/>
          </p:nvPr>
        </p:nvSpPr>
        <p:spPr/>
        <p:txBody>
          <a:bodyPr/>
          <a:lstStyle/>
          <a:p>
            <a:r>
              <a:rPr lang="en-US">
                <a:cs typeface="Calibri"/>
              </a:rPr>
              <a:t>Abdominal Aortic Aneurysm</a:t>
            </a:r>
          </a:p>
        </p:txBody>
      </p:sp>
      <p:sp>
        <p:nvSpPr>
          <p:cNvPr id="4" name="Slide Number Placeholder 3">
            <a:extLst>
              <a:ext uri="{FF2B5EF4-FFF2-40B4-BE49-F238E27FC236}">
                <a16:creationId xmlns:a16="http://schemas.microsoft.com/office/drawing/2014/main" id="{BD166C49-8C5E-E758-0BAB-7278750B939D}"/>
              </a:ext>
            </a:extLst>
          </p:cNvPr>
          <p:cNvSpPr>
            <a:spLocks noGrp="1"/>
          </p:cNvSpPr>
          <p:nvPr>
            <p:ph type="sldNum" sz="quarter" idx="5"/>
          </p:nvPr>
        </p:nvSpPr>
        <p:spPr/>
        <p:txBody>
          <a:bodyPr/>
          <a:lstStyle/>
          <a:p>
            <a:pPr defTabSz="466618">
              <a:defRPr/>
            </a:pPr>
            <a:fld id="{41F092DF-2799-494E-8442-6655B1578E01}" type="slidenum">
              <a:rPr lang="en-US">
                <a:solidFill>
                  <a:prstClr val="black"/>
                </a:solidFill>
                <a:latin typeface="Calibri"/>
              </a:rPr>
              <a:pPr defTabSz="466618">
                <a:defRPr/>
              </a:pPr>
              <a:t>41</a:t>
            </a:fld>
            <a:endParaRPr lang="en-US">
              <a:solidFill>
                <a:prstClr val="black"/>
              </a:solidFill>
              <a:latin typeface="Calibri"/>
            </a:endParaRPr>
          </a:p>
        </p:txBody>
      </p:sp>
    </p:spTree>
    <p:extLst>
      <p:ext uri="{BB962C8B-B14F-4D97-AF65-F5344CB8AC3E}">
        <p14:creationId xmlns:p14="http://schemas.microsoft.com/office/powerpoint/2010/main" val="283741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thank you for your time this evening and for the tremendous amount of work that you have done over the last year to take care of our community.  If you have additional questions, please reach out to us a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92DF-2799-494E-8442-6655B1578E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03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Zio 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57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o 2 - Heading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E762627-2236-BC46-9738-B209153ACC8A}"/>
              </a:ext>
            </a:extLst>
          </p:cNvPr>
          <p:cNvSpPr>
            <a:spLocks noGrp="1"/>
          </p:cNvSpPr>
          <p:nvPr>
            <p:ph type="pic" idx="10" hasCustomPrompt="1"/>
          </p:nvPr>
        </p:nvSpPr>
        <p:spPr>
          <a:xfrm>
            <a:off x="609600" y="1718310"/>
            <a:ext cx="10972800" cy="422529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10972800" cy="986790"/>
          </a:xfrm>
          <a:prstGeom prst="rect">
            <a:avLst/>
          </a:prstGeom>
        </p:spPr>
        <p:txBody>
          <a:bodyPr lIns="0">
            <a:noAutofit/>
          </a:bodyPr>
          <a:lstStyle>
            <a:lvl1pPr algn="ctr">
              <a:defRPr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942321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io 2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E762627-2236-BC46-9738-B209153ACC8A}"/>
              </a:ext>
            </a:extLst>
          </p:cNvPr>
          <p:cNvSpPr>
            <a:spLocks noGrp="1"/>
          </p:cNvSpPr>
          <p:nvPr>
            <p:ph type="pic" idx="10" hasCustomPrompt="1"/>
          </p:nvPr>
        </p:nvSpPr>
        <p:spPr>
          <a:xfrm>
            <a:off x="609600" y="685800"/>
            <a:ext cx="10972800" cy="525780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Tree>
    <p:extLst>
      <p:ext uri="{BB962C8B-B14F-4D97-AF65-F5344CB8AC3E}">
        <p14:creationId xmlns:p14="http://schemas.microsoft.com/office/powerpoint/2010/main" val="54670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io 2 - Heading / Two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2057400"/>
            <a:ext cx="5372099" cy="3535017"/>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B6212E8-AFAA-6A49-B208-489380AB8600}"/>
              </a:ext>
            </a:extLst>
          </p:cNvPr>
          <p:cNvSpPr>
            <a:spLocks noGrp="1"/>
          </p:cNvSpPr>
          <p:nvPr>
            <p:ph idx="12" hasCustomPrompt="1"/>
          </p:nvPr>
        </p:nvSpPr>
        <p:spPr>
          <a:xfrm>
            <a:off x="6210302" y="2057400"/>
            <a:ext cx="5372099" cy="3535017"/>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
        <p:nvSpPr>
          <p:cNvPr id="8" name="Text Placeholder 2">
            <a:extLst>
              <a:ext uri="{FF2B5EF4-FFF2-40B4-BE49-F238E27FC236}">
                <a16:creationId xmlns:a16="http://schemas.microsoft.com/office/drawing/2014/main" id="{99773233-5E9F-5E4F-8FD1-AD158FF4D3B4}"/>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58981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io 2 - Heading / Tw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10972961" cy="986790"/>
          </a:xfrm>
          <a:prstGeom prst="rect">
            <a:avLst/>
          </a:prstGeom>
        </p:spPr>
        <p:txBody>
          <a:bodyPr lIns="0">
            <a:noAutofit/>
          </a:bodyPr>
          <a:lstStyle>
            <a:lvl1pPr algn="ctr">
              <a:defRPr b="0" cap="none" baseline="0">
                <a:solidFill>
                  <a:schemeClr val="tx1"/>
                </a:solidFill>
              </a:defRPr>
            </a:lvl1pPr>
          </a:lstStyle>
          <a:p>
            <a:r>
              <a:rPr lang="en-US"/>
              <a:t>Click to edit Master title style</a:t>
            </a:r>
          </a:p>
        </p:txBody>
      </p:sp>
      <p:sp>
        <p:nvSpPr>
          <p:cNvPr id="7" name="Picture Placeholder 2">
            <a:extLst>
              <a:ext uri="{FF2B5EF4-FFF2-40B4-BE49-F238E27FC236}">
                <a16:creationId xmlns:a16="http://schemas.microsoft.com/office/drawing/2014/main" id="{773AFB34-D987-7347-A16C-9909E51FD280}"/>
              </a:ext>
            </a:extLst>
          </p:cNvPr>
          <p:cNvSpPr>
            <a:spLocks noGrp="1"/>
          </p:cNvSpPr>
          <p:nvPr>
            <p:ph type="pic" idx="10" hasCustomPrompt="1"/>
          </p:nvPr>
        </p:nvSpPr>
        <p:spPr>
          <a:xfrm>
            <a:off x="609600" y="1718310"/>
            <a:ext cx="5372100" cy="422529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8" name="Picture Placeholder 2">
            <a:extLst>
              <a:ext uri="{FF2B5EF4-FFF2-40B4-BE49-F238E27FC236}">
                <a16:creationId xmlns:a16="http://schemas.microsoft.com/office/drawing/2014/main" id="{C5FD9E05-F06D-D347-A20B-1B68D35DE8A6}"/>
              </a:ext>
            </a:extLst>
          </p:cNvPr>
          <p:cNvSpPr>
            <a:spLocks noGrp="1"/>
          </p:cNvSpPr>
          <p:nvPr>
            <p:ph type="pic" idx="11" hasCustomPrompt="1"/>
          </p:nvPr>
        </p:nvSpPr>
        <p:spPr>
          <a:xfrm>
            <a:off x="6210302" y="1718310"/>
            <a:ext cx="5372100" cy="422529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Tree>
    <p:extLst>
      <p:ext uri="{BB962C8B-B14F-4D97-AF65-F5344CB8AC3E}">
        <p14:creationId xmlns:p14="http://schemas.microsoft.com/office/powerpoint/2010/main" val="51955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io 2 - Two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F5017B-F0D2-1A41-9489-264AE9559F9A}"/>
              </a:ext>
            </a:extLst>
          </p:cNvPr>
          <p:cNvSpPr>
            <a:spLocks noGrp="1"/>
          </p:cNvSpPr>
          <p:nvPr>
            <p:ph type="pic" idx="1" hasCustomPrompt="1"/>
          </p:nvPr>
        </p:nvSpPr>
        <p:spPr>
          <a:xfrm>
            <a:off x="609600" y="609600"/>
            <a:ext cx="5372100" cy="533400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4" name="Picture Placeholder 2">
            <a:extLst>
              <a:ext uri="{FF2B5EF4-FFF2-40B4-BE49-F238E27FC236}">
                <a16:creationId xmlns:a16="http://schemas.microsoft.com/office/drawing/2014/main" id="{5EAA74D4-5A2E-FA4E-B3C7-3FAB32CB4307}"/>
              </a:ext>
            </a:extLst>
          </p:cNvPr>
          <p:cNvSpPr>
            <a:spLocks noGrp="1"/>
          </p:cNvSpPr>
          <p:nvPr>
            <p:ph type="pic" idx="11" hasCustomPrompt="1"/>
          </p:nvPr>
        </p:nvSpPr>
        <p:spPr>
          <a:xfrm>
            <a:off x="6210302" y="609600"/>
            <a:ext cx="5372100" cy="533400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Tree>
    <p:extLst>
      <p:ext uri="{BB962C8B-B14F-4D97-AF65-F5344CB8AC3E}">
        <p14:creationId xmlns:p14="http://schemas.microsoft.com/office/powerpoint/2010/main" val="3247890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io 2 - Heading / Content / Imag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1718310"/>
            <a:ext cx="5372099" cy="3874107"/>
          </a:xfrm>
          <a:prstGeom prst="rect">
            <a:avLst/>
          </a:prstGeom>
        </p:spPr>
        <p:txBody>
          <a:bodyPr lIns="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49BFCD92-A8EA-2645-A511-A016782D9478}"/>
              </a:ext>
            </a:extLst>
          </p:cNvPr>
          <p:cNvSpPr>
            <a:spLocks noGrp="1"/>
          </p:cNvSpPr>
          <p:nvPr>
            <p:ph type="pic" idx="11" hasCustomPrompt="1"/>
          </p:nvPr>
        </p:nvSpPr>
        <p:spPr>
          <a:xfrm>
            <a:off x="6210302" y="685800"/>
            <a:ext cx="5372100" cy="5204932"/>
          </a:xfrm>
          <a:prstGeom prst="rect">
            <a:avLst/>
          </a:prstGeom>
        </p:spPr>
        <p:txBody>
          <a:bodyPr lIns="0" tIns="822960"/>
          <a:lstStyle>
            <a:lvl1pPr marL="0" indent="0">
              <a:lnSpc>
                <a:spcPct val="110000"/>
              </a:lnSpc>
              <a:buNone/>
              <a:defRPr sz="1400" spc="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6" name="Text Placeholder 2">
            <a:extLst>
              <a:ext uri="{FF2B5EF4-FFF2-40B4-BE49-F238E27FC236}">
                <a16:creationId xmlns:a16="http://schemas.microsoft.com/office/drawing/2014/main" id="{10989549-AFDE-8548-B75F-126EE7078EC2}"/>
              </a:ext>
            </a:extLst>
          </p:cNvPr>
          <p:cNvSpPr>
            <a:spLocks noGrp="1"/>
          </p:cNvSpPr>
          <p:nvPr>
            <p:ph type="body" idx="16" hasCustomPrompt="1"/>
          </p:nvPr>
        </p:nvSpPr>
        <p:spPr>
          <a:xfrm>
            <a:off x="609441" y="5592417"/>
            <a:ext cx="5372099"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3739440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io 2 - Three Column Center Tex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6" name="Text Placeholder 11">
            <a:extLst>
              <a:ext uri="{FF2B5EF4-FFF2-40B4-BE49-F238E27FC236}">
                <a16:creationId xmlns:a16="http://schemas.microsoft.com/office/drawing/2014/main" id="{D6FDC8C4-38C1-2045-9891-B567FA195B98}"/>
              </a:ext>
            </a:extLst>
          </p:cNvPr>
          <p:cNvSpPr>
            <a:spLocks noGrp="1"/>
          </p:cNvSpPr>
          <p:nvPr>
            <p:ph type="body" sz="quarter" idx="17" hasCustomPrompt="1"/>
          </p:nvPr>
        </p:nvSpPr>
        <p:spPr>
          <a:xfrm>
            <a:off x="43434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7">
            <a:extLst>
              <a:ext uri="{FF2B5EF4-FFF2-40B4-BE49-F238E27FC236}">
                <a16:creationId xmlns:a16="http://schemas.microsoft.com/office/drawing/2014/main" id="{F28FCB87-C302-0244-9E09-414D39A4C4AC}"/>
              </a:ext>
            </a:extLst>
          </p:cNvPr>
          <p:cNvSpPr>
            <a:spLocks noGrp="1"/>
          </p:cNvSpPr>
          <p:nvPr>
            <p:ph type="body" sz="quarter" idx="18" hasCustomPrompt="1"/>
          </p:nvPr>
        </p:nvSpPr>
        <p:spPr>
          <a:xfrm>
            <a:off x="43434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8" name="Text Placeholder 11">
            <a:extLst>
              <a:ext uri="{FF2B5EF4-FFF2-40B4-BE49-F238E27FC236}">
                <a16:creationId xmlns:a16="http://schemas.microsoft.com/office/drawing/2014/main" id="{43357FC1-0D1B-504E-8038-ACAFF8E6E643}"/>
              </a:ext>
            </a:extLst>
          </p:cNvPr>
          <p:cNvSpPr>
            <a:spLocks noGrp="1"/>
          </p:cNvSpPr>
          <p:nvPr>
            <p:ph type="body" sz="quarter" idx="19" hasCustomPrompt="1"/>
          </p:nvPr>
        </p:nvSpPr>
        <p:spPr>
          <a:xfrm>
            <a:off x="80772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9" name="Text Placeholder 7">
            <a:extLst>
              <a:ext uri="{FF2B5EF4-FFF2-40B4-BE49-F238E27FC236}">
                <a16:creationId xmlns:a16="http://schemas.microsoft.com/office/drawing/2014/main" id="{7217E63C-C476-5B46-BE36-ECA694E8EF13}"/>
              </a:ext>
            </a:extLst>
          </p:cNvPr>
          <p:cNvSpPr>
            <a:spLocks noGrp="1"/>
          </p:cNvSpPr>
          <p:nvPr>
            <p:ph type="body" sz="quarter" idx="20" hasCustomPrompt="1"/>
          </p:nvPr>
        </p:nvSpPr>
        <p:spPr>
          <a:xfrm>
            <a:off x="80772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0" name="Text Placeholder 2">
            <a:extLst>
              <a:ext uri="{FF2B5EF4-FFF2-40B4-BE49-F238E27FC236}">
                <a16:creationId xmlns:a16="http://schemas.microsoft.com/office/drawing/2014/main" id="{59416C12-3491-4D4E-97EB-D1A16AB82525}"/>
              </a:ext>
            </a:extLst>
          </p:cNvPr>
          <p:cNvSpPr>
            <a:spLocks noGrp="1"/>
          </p:cNvSpPr>
          <p:nvPr>
            <p:ph type="body" idx="21"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2894682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io 2 - Three Column Content">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07762034-7EB9-C74E-832E-30DBF4655FBE}"/>
              </a:ext>
            </a:extLst>
          </p:cNvPr>
          <p:cNvSpPr>
            <a:spLocks noGrp="1"/>
          </p:cNvSpPr>
          <p:nvPr>
            <p:ph type="body" sz="quarter" idx="26" hasCustomPrompt="1"/>
          </p:nvPr>
        </p:nvSpPr>
        <p:spPr>
          <a:xfrm>
            <a:off x="609600" y="1689100"/>
            <a:ext cx="3505200"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2" name="Text Placeholder 7">
            <a:extLst>
              <a:ext uri="{FF2B5EF4-FFF2-40B4-BE49-F238E27FC236}">
                <a16:creationId xmlns:a16="http://schemas.microsoft.com/office/drawing/2014/main" id="{50239BD0-6021-C340-911A-C41539D6376C}"/>
              </a:ext>
            </a:extLst>
          </p:cNvPr>
          <p:cNvSpPr>
            <a:spLocks noGrp="1"/>
          </p:cNvSpPr>
          <p:nvPr>
            <p:ph type="body" sz="quarter" idx="18" hasCustomPrompt="1"/>
          </p:nvPr>
        </p:nvSpPr>
        <p:spPr>
          <a:xfrm>
            <a:off x="4343400" y="1689100"/>
            <a:ext cx="3505200"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3" name="Text Placeholder 7">
            <a:extLst>
              <a:ext uri="{FF2B5EF4-FFF2-40B4-BE49-F238E27FC236}">
                <a16:creationId xmlns:a16="http://schemas.microsoft.com/office/drawing/2014/main" id="{13364A91-4F72-934C-A623-789072CA7164}"/>
              </a:ext>
            </a:extLst>
          </p:cNvPr>
          <p:cNvSpPr>
            <a:spLocks noGrp="1"/>
          </p:cNvSpPr>
          <p:nvPr>
            <p:ph type="body" sz="quarter" idx="20" hasCustomPrompt="1"/>
          </p:nvPr>
        </p:nvSpPr>
        <p:spPr>
          <a:xfrm>
            <a:off x="8077200" y="1689100"/>
            <a:ext cx="3505200"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3308350"/>
            <a:ext cx="3505200" cy="2284066"/>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6" name="Text Placeholder 11">
            <a:extLst>
              <a:ext uri="{FF2B5EF4-FFF2-40B4-BE49-F238E27FC236}">
                <a16:creationId xmlns:a16="http://schemas.microsoft.com/office/drawing/2014/main" id="{D6FDC8C4-38C1-2045-9891-B567FA195B98}"/>
              </a:ext>
            </a:extLst>
          </p:cNvPr>
          <p:cNvSpPr>
            <a:spLocks noGrp="1"/>
          </p:cNvSpPr>
          <p:nvPr>
            <p:ph type="body" sz="quarter" idx="17" hasCustomPrompt="1"/>
          </p:nvPr>
        </p:nvSpPr>
        <p:spPr>
          <a:xfrm>
            <a:off x="4343400" y="3308350"/>
            <a:ext cx="3505200" cy="2284066"/>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8" name="Text Placeholder 11">
            <a:extLst>
              <a:ext uri="{FF2B5EF4-FFF2-40B4-BE49-F238E27FC236}">
                <a16:creationId xmlns:a16="http://schemas.microsoft.com/office/drawing/2014/main" id="{43357FC1-0D1B-504E-8038-ACAFF8E6E643}"/>
              </a:ext>
            </a:extLst>
          </p:cNvPr>
          <p:cNvSpPr>
            <a:spLocks noGrp="1"/>
          </p:cNvSpPr>
          <p:nvPr>
            <p:ph type="body" sz="quarter" idx="19" hasCustomPrompt="1"/>
          </p:nvPr>
        </p:nvSpPr>
        <p:spPr>
          <a:xfrm>
            <a:off x="8077200" y="3308350"/>
            <a:ext cx="3505200" cy="2284068"/>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BFF1D26-628A-814E-A81E-9DB5D0810577}"/>
              </a:ext>
            </a:extLst>
          </p:cNvPr>
          <p:cNvSpPr>
            <a:spLocks noGrp="1"/>
          </p:cNvSpPr>
          <p:nvPr>
            <p:ph type="body" sz="quarter" idx="21" hasCustomPrompt="1"/>
          </p:nvPr>
        </p:nvSpPr>
        <p:spPr>
          <a:xfrm>
            <a:off x="609600" y="2635250"/>
            <a:ext cx="35052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0" name="Text Placeholder 11">
            <a:extLst>
              <a:ext uri="{FF2B5EF4-FFF2-40B4-BE49-F238E27FC236}">
                <a16:creationId xmlns:a16="http://schemas.microsoft.com/office/drawing/2014/main" id="{8AAF12B5-A876-9842-8329-CC4F8F5CC6CF}"/>
              </a:ext>
            </a:extLst>
          </p:cNvPr>
          <p:cNvSpPr>
            <a:spLocks noGrp="1"/>
          </p:cNvSpPr>
          <p:nvPr>
            <p:ph type="body" sz="quarter" idx="22" hasCustomPrompt="1"/>
          </p:nvPr>
        </p:nvSpPr>
        <p:spPr>
          <a:xfrm>
            <a:off x="4343400" y="2635250"/>
            <a:ext cx="35052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1" name="Text Placeholder 11">
            <a:extLst>
              <a:ext uri="{FF2B5EF4-FFF2-40B4-BE49-F238E27FC236}">
                <a16:creationId xmlns:a16="http://schemas.microsoft.com/office/drawing/2014/main" id="{5C226138-995D-5646-96BA-BA5FD667138F}"/>
              </a:ext>
            </a:extLst>
          </p:cNvPr>
          <p:cNvSpPr>
            <a:spLocks noGrp="1"/>
          </p:cNvSpPr>
          <p:nvPr>
            <p:ph type="body" sz="quarter" idx="23" hasCustomPrompt="1"/>
          </p:nvPr>
        </p:nvSpPr>
        <p:spPr>
          <a:xfrm>
            <a:off x="8077200" y="2635250"/>
            <a:ext cx="35052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2">
            <a:extLst>
              <a:ext uri="{FF2B5EF4-FFF2-40B4-BE49-F238E27FC236}">
                <a16:creationId xmlns:a16="http://schemas.microsoft.com/office/drawing/2014/main" id="{5DFF950C-D488-4245-A06A-20FCB54C62F3}"/>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501833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io 2 - Three Column text">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D77E8CBD-BFB0-7741-BACE-E7E85661E874}"/>
              </a:ext>
            </a:extLst>
          </p:cNvPr>
          <p:cNvSpPr>
            <a:spLocks noGrp="1"/>
          </p:cNvSpPr>
          <p:nvPr>
            <p:ph type="body" sz="quarter" idx="28" hasCustomPrompt="1"/>
          </p:nvPr>
        </p:nvSpPr>
        <p:spPr>
          <a:xfrm>
            <a:off x="1746170" y="1689100"/>
            <a:ext cx="2578100"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19" name="Text Placeholder 7">
            <a:extLst>
              <a:ext uri="{FF2B5EF4-FFF2-40B4-BE49-F238E27FC236}">
                <a16:creationId xmlns:a16="http://schemas.microsoft.com/office/drawing/2014/main" id="{A0EA4CDB-44A1-A24F-9B74-2DB2BC7BF357}"/>
              </a:ext>
            </a:extLst>
          </p:cNvPr>
          <p:cNvSpPr>
            <a:spLocks noGrp="1"/>
          </p:cNvSpPr>
          <p:nvPr>
            <p:ph type="body" sz="quarter" idx="29" hasCustomPrompt="1"/>
          </p:nvPr>
        </p:nvSpPr>
        <p:spPr>
          <a:xfrm>
            <a:off x="4806871" y="1689100"/>
            <a:ext cx="2578100"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20" name="Text Placeholder 7">
            <a:extLst>
              <a:ext uri="{FF2B5EF4-FFF2-40B4-BE49-F238E27FC236}">
                <a16:creationId xmlns:a16="http://schemas.microsoft.com/office/drawing/2014/main" id="{7E998141-686D-194A-88A9-091A26C4FD23}"/>
              </a:ext>
            </a:extLst>
          </p:cNvPr>
          <p:cNvSpPr>
            <a:spLocks noGrp="1"/>
          </p:cNvSpPr>
          <p:nvPr>
            <p:ph type="body" sz="quarter" idx="30" hasCustomPrompt="1"/>
          </p:nvPr>
        </p:nvSpPr>
        <p:spPr>
          <a:xfrm>
            <a:off x="7867571" y="1689100"/>
            <a:ext cx="2578100"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27" name="Text Placeholder 11">
            <a:extLst>
              <a:ext uri="{FF2B5EF4-FFF2-40B4-BE49-F238E27FC236}">
                <a16:creationId xmlns:a16="http://schemas.microsoft.com/office/drawing/2014/main" id="{3A5C12BC-6A53-F94A-BD62-C22ECE3A321C}"/>
              </a:ext>
            </a:extLst>
          </p:cNvPr>
          <p:cNvSpPr>
            <a:spLocks noGrp="1"/>
          </p:cNvSpPr>
          <p:nvPr>
            <p:ph type="body" sz="quarter" idx="22" hasCustomPrompt="1"/>
          </p:nvPr>
        </p:nvSpPr>
        <p:spPr>
          <a:xfrm>
            <a:off x="1746171" y="3295650"/>
            <a:ext cx="2578100" cy="22840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8" name="Text Placeholder 11">
            <a:extLst>
              <a:ext uri="{FF2B5EF4-FFF2-40B4-BE49-F238E27FC236}">
                <a16:creationId xmlns:a16="http://schemas.microsoft.com/office/drawing/2014/main" id="{0282FDCD-0384-7049-8127-EAB140B8AEA4}"/>
              </a:ext>
            </a:extLst>
          </p:cNvPr>
          <p:cNvSpPr>
            <a:spLocks noGrp="1"/>
          </p:cNvSpPr>
          <p:nvPr>
            <p:ph type="body" sz="quarter" idx="23" hasCustomPrompt="1"/>
          </p:nvPr>
        </p:nvSpPr>
        <p:spPr>
          <a:xfrm>
            <a:off x="1746171" y="2622550"/>
            <a:ext cx="2578100"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4806871" y="3295650"/>
            <a:ext cx="2578100" cy="22840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BFF1D26-628A-814E-A81E-9DB5D0810577}"/>
              </a:ext>
            </a:extLst>
          </p:cNvPr>
          <p:cNvSpPr>
            <a:spLocks noGrp="1"/>
          </p:cNvSpPr>
          <p:nvPr>
            <p:ph type="body" sz="quarter" idx="21" hasCustomPrompt="1"/>
          </p:nvPr>
        </p:nvSpPr>
        <p:spPr>
          <a:xfrm>
            <a:off x="4806871" y="2622550"/>
            <a:ext cx="2578100"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0" name="Text Placeholder 11">
            <a:extLst>
              <a:ext uri="{FF2B5EF4-FFF2-40B4-BE49-F238E27FC236}">
                <a16:creationId xmlns:a16="http://schemas.microsoft.com/office/drawing/2014/main" id="{0D7BA0DE-7489-284D-89A7-0E30A9FA2DDB}"/>
              </a:ext>
            </a:extLst>
          </p:cNvPr>
          <p:cNvSpPr>
            <a:spLocks noGrp="1"/>
          </p:cNvSpPr>
          <p:nvPr>
            <p:ph type="body" sz="quarter" idx="25" hasCustomPrompt="1"/>
          </p:nvPr>
        </p:nvSpPr>
        <p:spPr>
          <a:xfrm>
            <a:off x="7867571" y="3295650"/>
            <a:ext cx="2578100"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1" name="Text Placeholder 11">
            <a:extLst>
              <a:ext uri="{FF2B5EF4-FFF2-40B4-BE49-F238E27FC236}">
                <a16:creationId xmlns:a16="http://schemas.microsoft.com/office/drawing/2014/main" id="{F607FB3D-9E8F-2543-B332-CE645FCB3D7D}"/>
              </a:ext>
            </a:extLst>
          </p:cNvPr>
          <p:cNvSpPr>
            <a:spLocks noGrp="1"/>
          </p:cNvSpPr>
          <p:nvPr>
            <p:ph type="body" sz="quarter" idx="26" hasCustomPrompt="1"/>
          </p:nvPr>
        </p:nvSpPr>
        <p:spPr>
          <a:xfrm>
            <a:off x="7867571" y="2622550"/>
            <a:ext cx="2578100"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grpSp>
        <p:nvGrpSpPr>
          <p:cNvPr id="2" name="Group 1">
            <a:extLst>
              <a:ext uri="{FF2B5EF4-FFF2-40B4-BE49-F238E27FC236}">
                <a16:creationId xmlns:a16="http://schemas.microsoft.com/office/drawing/2014/main" id="{DB0CD8FF-1E36-3843-87D4-C4A37DF38186}"/>
              </a:ext>
            </a:extLst>
          </p:cNvPr>
          <p:cNvGrpSpPr/>
          <p:nvPr userDrawn="1"/>
        </p:nvGrpSpPr>
        <p:grpSpPr>
          <a:xfrm>
            <a:off x="1584812" y="1841863"/>
            <a:ext cx="6130359" cy="3750554"/>
            <a:chOff x="1584812" y="1689100"/>
            <a:chExt cx="6130359" cy="3903317"/>
          </a:xfrm>
        </p:grpSpPr>
        <p:cxnSp>
          <p:nvCxnSpPr>
            <p:cNvPr id="12" name="Straight Connector 11">
              <a:extLst>
                <a:ext uri="{FF2B5EF4-FFF2-40B4-BE49-F238E27FC236}">
                  <a16:creationId xmlns:a16="http://schemas.microsoft.com/office/drawing/2014/main" id="{352EEF8E-B154-B64F-B442-8C4A1315EDCE}"/>
                </a:ext>
              </a:extLst>
            </p:cNvPr>
            <p:cNvCxnSpPr>
              <a:cxnSpLocks/>
            </p:cNvCxnSpPr>
            <p:nvPr userDrawn="1"/>
          </p:nvCxnSpPr>
          <p:spPr>
            <a:xfrm>
              <a:off x="1584812" y="1689100"/>
              <a:ext cx="0" cy="3903317"/>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B0BBD1-681D-5B4E-BAD3-CF7041239D40}"/>
                </a:ext>
              </a:extLst>
            </p:cNvPr>
            <p:cNvCxnSpPr>
              <a:cxnSpLocks/>
            </p:cNvCxnSpPr>
            <p:nvPr userDrawn="1"/>
          </p:nvCxnSpPr>
          <p:spPr>
            <a:xfrm>
              <a:off x="4654471" y="1689100"/>
              <a:ext cx="0" cy="3903317"/>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01C6B0-2658-444C-986E-B7833CE1B665}"/>
                </a:ext>
              </a:extLst>
            </p:cNvPr>
            <p:cNvCxnSpPr>
              <a:cxnSpLocks/>
            </p:cNvCxnSpPr>
            <p:nvPr userDrawn="1"/>
          </p:nvCxnSpPr>
          <p:spPr>
            <a:xfrm>
              <a:off x="7715171" y="1689100"/>
              <a:ext cx="0" cy="3903317"/>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22E23B6C-C6C2-BC44-BE8D-3CA08D71BDB1}"/>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3592745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o 2 - Four Column Center Tex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0" name="Text Placeholder 11">
            <a:extLst>
              <a:ext uri="{FF2B5EF4-FFF2-40B4-BE49-F238E27FC236}">
                <a16:creationId xmlns:a16="http://schemas.microsoft.com/office/drawing/2014/main" id="{7AC2615B-4745-A444-81E4-DE1B75E244F5}"/>
              </a:ext>
            </a:extLst>
          </p:cNvPr>
          <p:cNvSpPr>
            <a:spLocks noGrp="1"/>
          </p:cNvSpPr>
          <p:nvPr>
            <p:ph type="body" sz="quarter" idx="17" hasCustomPrompt="1"/>
          </p:nvPr>
        </p:nvSpPr>
        <p:spPr>
          <a:xfrm>
            <a:off x="34163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1" name="Text Placeholder 7">
            <a:extLst>
              <a:ext uri="{FF2B5EF4-FFF2-40B4-BE49-F238E27FC236}">
                <a16:creationId xmlns:a16="http://schemas.microsoft.com/office/drawing/2014/main" id="{D328A041-E9A9-4E49-B571-E2773933EC0B}"/>
              </a:ext>
            </a:extLst>
          </p:cNvPr>
          <p:cNvSpPr>
            <a:spLocks noGrp="1"/>
          </p:cNvSpPr>
          <p:nvPr>
            <p:ph type="body" sz="quarter" idx="18" hasCustomPrompt="1"/>
          </p:nvPr>
        </p:nvSpPr>
        <p:spPr>
          <a:xfrm>
            <a:off x="34163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2" name="Text Placeholder 11">
            <a:extLst>
              <a:ext uri="{FF2B5EF4-FFF2-40B4-BE49-F238E27FC236}">
                <a16:creationId xmlns:a16="http://schemas.microsoft.com/office/drawing/2014/main" id="{86F358B0-E12B-CF4D-94A0-179914D5717A}"/>
              </a:ext>
            </a:extLst>
          </p:cNvPr>
          <p:cNvSpPr>
            <a:spLocks noGrp="1"/>
          </p:cNvSpPr>
          <p:nvPr>
            <p:ph type="body" sz="quarter" idx="19" hasCustomPrompt="1"/>
          </p:nvPr>
        </p:nvSpPr>
        <p:spPr>
          <a:xfrm>
            <a:off x="62230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3" name="Text Placeholder 7">
            <a:extLst>
              <a:ext uri="{FF2B5EF4-FFF2-40B4-BE49-F238E27FC236}">
                <a16:creationId xmlns:a16="http://schemas.microsoft.com/office/drawing/2014/main" id="{68256DB5-9802-DE4C-87C0-5C2678F3A2E0}"/>
              </a:ext>
            </a:extLst>
          </p:cNvPr>
          <p:cNvSpPr>
            <a:spLocks noGrp="1"/>
          </p:cNvSpPr>
          <p:nvPr>
            <p:ph type="body" sz="quarter" idx="20" hasCustomPrompt="1"/>
          </p:nvPr>
        </p:nvSpPr>
        <p:spPr>
          <a:xfrm>
            <a:off x="62230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0" name="Text Placeholder 11">
            <a:extLst>
              <a:ext uri="{FF2B5EF4-FFF2-40B4-BE49-F238E27FC236}">
                <a16:creationId xmlns:a16="http://schemas.microsoft.com/office/drawing/2014/main" id="{072A65D8-D7FE-4044-9C14-82B4720A1945}"/>
              </a:ext>
            </a:extLst>
          </p:cNvPr>
          <p:cNvSpPr>
            <a:spLocks noGrp="1"/>
          </p:cNvSpPr>
          <p:nvPr>
            <p:ph type="body" sz="quarter" idx="21" hasCustomPrompt="1"/>
          </p:nvPr>
        </p:nvSpPr>
        <p:spPr>
          <a:xfrm>
            <a:off x="90297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1" name="Text Placeholder 7">
            <a:extLst>
              <a:ext uri="{FF2B5EF4-FFF2-40B4-BE49-F238E27FC236}">
                <a16:creationId xmlns:a16="http://schemas.microsoft.com/office/drawing/2014/main" id="{2ADD972C-7B2D-0C40-A6CC-38972DF144FD}"/>
              </a:ext>
            </a:extLst>
          </p:cNvPr>
          <p:cNvSpPr>
            <a:spLocks noGrp="1"/>
          </p:cNvSpPr>
          <p:nvPr>
            <p:ph type="body" sz="quarter" idx="22" hasCustomPrompt="1"/>
          </p:nvPr>
        </p:nvSpPr>
        <p:spPr>
          <a:xfrm>
            <a:off x="90297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6" name="Text Placeholder 2">
            <a:extLst>
              <a:ext uri="{FF2B5EF4-FFF2-40B4-BE49-F238E27FC236}">
                <a16:creationId xmlns:a16="http://schemas.microsoft.com/office/drawing/2014/main" id="{3A69F372-2B98-194C-968B-7B3D1EB44470}"/>
              </a:ext>
            </a:extLst>
          </p:cNvPr>
          <p:cNvSpPr>
            <a:spLocks noGrp="1"/>
          </p:cNvSpPr>
          <p:nvPr>
            <p:ph type="body" idx="23"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171312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Zio 2 - Title">
    <p:spTree>
      <p:nvGrpSpPr>
        <p:cNvPr id="1" name=""/>
        <p:cNvGrpSpPr/>
        <p:nvPr/>
      </p:nvGrpSpPr>
      <p:grpSpPr>
        <a:xfrm>
          <a:off x="0" y="0"/>
          <a:ext cx="0" cy="0"/>
          <a:chOff x="0" y="0"/>
          <a:chExt cx="0" cy="0"/>
        </a:xfrm>
      </p:grpSpPr>
      <p:sp>
        <p:nvSpPr>
          <p:cNvPr id="2" name="Title 1"/>
          <p:cNvSpPr>
            <a:spLocks noGrp="1"/>
          </p:cNvSpPr>
          <p:nvPr>
            <p:ph type="ctrTitle"/>
          </p:nvPr>
        </p:nvSpPr>
        <p:spPr>
          <a:xfrm>
            <a:off x="6210297" y="685800"/>
            <a:ext cx="5372101" cy="2743197"/>
          </a:xfrm>
          <a:prstGeom prst="rect">
            <a:avLst/>
          </a:prstGeom>
        </p:spPr>
        <p:txBody>
          <a:bodyPr lIns="0" anchor="b">
            <a:noAutofit/>
          </a:bodyPr>
          <a:lstStyle>
            <a:lvl1pPr>
              <a:defRPr sz="3200" b="0" cap="none" spc="0" baseline="0">
                <a:solidFill>
                  <a:schemeClr val="accent1"/>
                </a:solidFill>
              </a:defRPr>
            </a:lvl1pPr>
          </a:lstStyle>
          <a:p>
            <a:r>
              <a:rPr lang="en-US"/>
              <a:t>Click to edit Master title</a:t>
            </a:r>
          </a:p>
        </p:txBody>
      </p:sp>
      <p:sp>
        <p:nvSpPr>
          <p:cNvPr id="3" name="Subtitle 2"/>
          <p:cNvSpPr>
            <a:spLocks noGrp="1"/>
          </p:cNvSpPr>
          <p:nvPr>
            <p:ph type="subTitle" idx="1"/>
          </p:nvPr>
        </p:nvSpPr>
        <p:spPr>
          <a:xfrm>
            <a:off x="6210296" y="3543300"/>
            <a:ext cx="5372102" cy="2400300"/>
          </a:xfrm>
          <a:prstGeom prst="rect">
            <a:avLst/>
          </a:prstGeom>
        </p:spPr>
        <p:txBody>
          <a:bodyPr lIns="0" anchor="t">
            <a:noAutofit/>
          </a:bodyPr>
          <a:lstStyle>
            <a:lvl1pPr marL="0" indent="0" algn="l">
              <a:lnSpc>
                <a:spcPct val="110000"/>
              </a:lnSpc>
              <a:buNone/>
              <a:defRPr sz="1600" b="0" i="0" spc="0" baseline="0">
                <a:solidFill>
                  <a:schemeClr val="accent6"/>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cxnSp>
        <p:nvCxnSpPr>
          <p:cNvPr id="5" name="Straight Connector 4">
            <a:extLst>
              <a:ext uri="{FF2B5EF4-FFF2-40B4-BE49-F238E27FC236}">
                <a16:creationId xmlns:a16="http://schemas.microsoft.com/office/drawing/2014/main" id="{9184C5FF-4962-D04A-BDED-C17AF68FF71E}"/>
              </a:ext>
            </a:extLst>
          </p:cNvPr>
          <p:cNvCxnSpPr>
            <a:cxnSpLocks/>
          </p:cNvCxnSpPr>
          <p:nvPr userDrawn="1"/>
        </p:nvCxnSpPr>
        <p:spPr>
          <a:xfrm>
            <a:off x="6210300" y="3470284"/>
            <a:ext cx="53721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745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io 2 - Four Column Content">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F45F1A54-A1DB-134A-AAE0-B17D22E966E8}"/>
              </a:ext>
            </a:extLst>
          </p:cNvPr>
          <p:cNvSpPr>
            <a:spLocks noGrp="1"/>
          </p:cNvSpPr>
          <p:nvPr>
            <p:ph type="body" sz="quarter" idx="34" hasCustomPrompt="1"/>
          </p:nvPr>
        </p:nvSpPr>
        <p:spPr>
          <a:xfrm>
            <a:off x="9026844"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9" name="Text Placeholder 11">
            <a:extLst>
              <a:ext uri="{FF2B5EF4-FFF2-40B4-BE49-F238E27FC236}">
                <a16:creationId xmlns:a16="http://schemas.microsoft.com/office/drawing/2014/main" id="{1BFF1D26-628A-814E-A81E-9DB5D0810577}"/>
              </a:ext>
            </a:extLst>
          </p:cNvPr>
          <p:cNvSpPr>
            <a:spLocks noGrp="1"/>
          </p:cNvSpPr>
          <p:nvPr>
            <p:ph type="body" sz="quarter" idx="21" hasCustomPrompt="1"/>
          </p:nvPr>
        </p:nvSpPr>
        <p:spPr>
          <a:xfrm>
            <a:off x="609600" y="2635250"/>
            <a:ext cx="25527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15" name="Text Placeholder 11">
            <a:extLst>
              <a:ext uri="{FF2B5EF4-FFF2-40B4-BE49-F238E27FC236}">
                <a16:creationId xmlns:a16="http://schemas.microsoft.com/office/drawing/2014/main" id="{8659C857-A13F-AF47-97A0-2C44B6992944}"/>
              </a:ext>
            </a:extLst>
          </p:cNvPr>
          <p:cNvSpPr>
            <a:spLocks noGrp="1"/>
          </p:cNvSpPr>
          <p:nvPr>
            <p:ph type="body" sz="quarter" idx="22" hasCustomPrompt="1"/>
          </p:nvPr>
        </p:nvSpPr>
        <p:spPr>
          <a:xfrm>
            <a:off x="3416353"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11">
            <a:extLst>
              <a:ext uri="{FF2B5EF4-FFF2-40B4-BE49-F238E27FC236}">
                <a16:creationId xmlns:a16="http://schemas.microsoft.com/office/drawing/2014/main" id="{8BDC0F18-F035-F040-8BD1-4FABA820D1AB}"/>
              </a:ext>
            </a:extLst>
          </p:cNvPr>
          <p:cNvSpPr>
            <a:spLocks noGrp="1"/>
          </p:cNvSpPr>
          <p:nvPr>
            <p:ph type="body" sz="quarter" idx="23" hasCustomPrompt="1"/>
          </p:nvPr>
        </p:nvSpPr>
        <p:spPr>
          <a:xfrm>
            <a:off x="3416194" y="2575923"/>
            <a:ext cx="2552700" cy="71972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2" name="Text Placeholder 11">
            <a:extLst>
              <a:ext uri="{FF2B5EF4-FFF2-40B4-BE49-F238E27FC236}">
                <a16:creationId xmlns:a16="http://schemas.microsoft.com/office/drawing/2014/main" id="{A573EEE9-086A-7A4F-9090-44073F97AAFB}"/>
              </a:ext>
            </a:extLst>
          </p:cNvPr>
          <p:cNvSpPr>
            <a:spLocks noGrp="1"/>
          </p:cNvSpPr>
          <p:nvPr>
            <p:ph type="body" sz="quarter" idx="25" hasCustomPrompt="1"/>
          </p:nvPr>
        </p:nvSpPr>
        <p:spPr>
          <a:xfrm>
            <a:off x="6223106"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3" name="Text Placeholder 11">
            <a:extLst>
              <a:ext uri="{FF2B5EF4-FFF2-40B4-BE49-F238E27FC236}">
                <a16:creationId xmlns:a16="http://schemas.microsoft.com/office/drawing/2014/main" id="{B7E0DABD-B299-5E4C-B4BD-22806C3C00B7}"/>
              </a:ext>
            </a:extLst>
          </p:cNvPr>
          <p:cNvSpPr>
            <a:spLocks noGrp="1"/>
          </p:cNvSpPr>
          <p:nvPr>
            <p:ph type="body" sz="quarter" idx="26" hasCustomPrompt="1"/>
          </p:nvPr>
        </p:nvSpPr>
        <p:spPr>
          <a:xfrm>
            <a:off x="6222947" y="2575923"/>
            <a:ext cx="2552700" cy="71972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5" name="Text Placeholder 11">
            <a:extLst>
              <a:ext uri="{FF2B5EF4-FFF2-40B4-BE49-F238E27FC236}">
                <a16:creationId xmlns:a16="http://schemas.microsoft.com/office/drawing/2014/main" id="{1022B734-CDE6-A847-9604-521CDC71C92F}"/>
              </a:ext>
            </a:extLst>
          </p:cNvPr>
          <p:cNvSpPr>
            <a:spLocks noGrp="1"/>
          </p:cNvSpPr>
          <p:nvPr>
            <p:ph type="body" sz="quarter" idx="28" hasCustomPrompt="1"/>
          </p:nvPr>
        </p:nvSpPr>
        <p:spPr>
          <a:xfrm>
            <a:off x="9029859"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6" name="Text Placeholder 11">
            <a:extLst>
              <a:ext uri="{FF2B5EF4-FFF2-40B4-BE49-F238E27FC236}">
                <a16:creationId xmlns:a16="http://schemas.microsoft.com/office/drawing/2014/main" id="{46D63414-0363-A540-88CC-00EDCC701648}"/>
              </a:ext>
            </a:extLst>
          </p:cNvPr>
          <p:cNvSpPr>
            <a:spLocks noGrp="1"/>
          </p:cNvSpPr>
          <p:nvPr>
            <p:ph type="body" sz="quarter" idx="29" hasCustomPrompt="1"/>
          </p:nvPr>
        </p:nvSpPr>
        <p:spPr>
          <a:xfrm>
            <a:off x="9029700" y="2575923"/>
            <a:ext cx="2552700" cy="71972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6" name="Text Placeholder 2">
            <a:extLst>
              <a:ext uri="{FF2B5EF4-FFF2-40B4-BE49-F238E27FC236}">
                <a16:creationId xmlns:a16="http://schemas.microsoft.com/office/drawing/2014/main" id="{00297F13-38BD-E946-B74D-53E26AAD78A3}"/>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18" name="Text Placeholder 7">
            <a:extLst>
              <a:ext uri="{FF2B5EF4-FFF2-40B4-BE49-F238E27FC236}">
                <a16:creationId xmlns:a16="http://schemas.microsoft.com/office/drawing/2014/main" id="{556A40F9-DEB9-454E-B2D7-A16A306AA051}"/>
              </a:ext>
            </a:extLst>
          </p:cNvPr>
          <p:cNvSpPr>
            <a:spLocks noGrp="1"/>
          </p:cNvSpPr>
          <p:nvPr>
            <p:ph type="body" sz="quarter" idx="31" hasCustomPrompt="1"/>
          </p:nvPr>
        </p:nvSpPr>
        <p:spPr>
          <a:xfrm>
            <a:off x="609600"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0" name="Text Placeholder 7">
            <a:extLst>
              <a:ext uri="{FF2B5EF4-FFF2-40B4-BE49-F238E27FC236}">
                <a16:creationId xmlns:a16="http://schemas.microsoft.com/office/drawing/2014/main" id="{E329D906-EC17-6C48-BD9A-BF6C08BBEB29}"/>
              </a:ext>
            </a:extLst>
          </p:cNvPr>
          <p:cNvSpPr>
            <a:spLocks noGrp="1"/>
          </p:cNvSpPr>
          <p:nvPr>
            <p:ph type="body" sz="quarter" idx="32" hasCustomPrompt="1"/>
          </p:nvPr>
        </p:nvSpPr>
        <p:spPr>
          <a:xfrm>
            <a:off x="3416194"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1" name="Text Placeholder 7">
            <a:extLst>
              <a:ext uri="{FF2B5EF4-FFF2-40B4-BE49-F238E27FC236}">
                <a16:creationId xmlns:a16="http://schemas.microsoft.com/office/drawing/2014/main" id="{268AB03D-C1F6-DF4D-A3C4-959F451E1009}"/>
              </a:ext>
            </a:extLst>
          </p:cNvPr>
          <p:cNvSpPr>
            <a:spLocks noGrp="1"/>
          </p:cNvSpPr>
          <p:nvPr>
            <p:ph type="body" sz="quarter" idx="33" hasCustomPrompt="1"/>
          </p:nvPr>
        </p:nvSpPr>
        <p:spPr>
          <a:xfrm>
            <a:off x="6222788"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Tree>
    <p:extLst>
      <p:ext uri="{BB962C8B-B14F-4D97-AF65-F5344CB8AC3E}">
        <p14:creationId xmlns:p14="http://schemas.microsoft.com/office/powerpoint/2010/main" val="272317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io 2 - Four Column text">
    <p:spTree>
      <p:nvGrpSpPr>
        <p:cNvPr id="1" name=""/>
        <p:cNvGrpSpPr/>
        <p:nvPr/>
      </p:nvGrpSpPr>
      <p:grpSpPr>
        <a:xfrm>
          <a:off x="0" y="0"/>
          <a:ext cx="0" cy="0"/>
          <a:chOff x="0" y="0"/>
          <a:chExt cx="0" cy="0"/>
        </a:xfrm>
      </p:grpSpPr>
      <p:sp>
        <p:nvSpPr>
          <p:cNvPr id="40" name="Text Placeholder 7">
            <a:extLst>
              <a:ext uri="{FF2B5EF4-FFF2-40B4-BE49-F238E27FC236}">
                <a16:creationId xmlns:a16="http://schemas.microsoft.com/office/drawing/2014/main" id="{CC1D6F68-95DF-D548-BE20-E9CA48346A41}"/>
              </a:ext>
            </a:extLst>
          </p:cNvPr>
          <p:cNvSpPr>
            <a:spLocks noGrp="1"/>
          </p:cNvSpPr>
          <p:nvPr>
            <p:ph type="body" sz="quarter" idx="37" hasCustomPrompt="1"/>
          </p:nvPr>
        </p:nvSpPr>
        <p:spPr>
          <a:xfrm>
            <a:off x="893706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27" name="Text Placeholder 11">
            <a:extLst>
              <a:ext uri="{FF2B5EF4-FFF2-40B4-BE49-F238E27FC236}">
                <a16:creationId xmlns:a16="http://schemas.microsoft.com/office/drawing/2014/main" id="{3A5C12BC-6A53-F94A-BD62-C22ECE3A321C}"/>
              </a:ext>
            </a:extLst>
          </p:cNvPr>
          <p:cNvSpPr>
            <a:spLocks noGrp="1"/>
          </p:cNvSpPr>
          <p:nvPr>
            <p:ph type="body" sz="quarter" idx="22" hasCustomPrompt="1"/>
          </p:nvPr>
        </p:nvSpPr>
        <p:spPr>
          <a:xfrm>
            <a:off x="1187371"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8" name="Text Placeholder 11">
            <a:extLst>
              <a:ext uri="{FF2B5EF4-FFF2-40B4-BE49-F238E27FC236}">
                <a16:creationId xmlns:a16="http://schemas.microsoft.com/office/drawing/2014/main" id="{0282FDCD-0384-7049-8127-EAB140B8AEA4}"/>
              </a:ext>
            </a:extLst>
          </p:cNvPr>
          <p:cNvSpPr>
            <a:spLocks noGrp="1"/>
          </p:cNvSpPr>
          <p:nvPr>
            <p:ph type="body" sz="quarter" idx="23" hasCustomPrompt="1"/>
          </p:nvPr>
        </p:nvSpPr>
        <p:spPr>
          <a:xfrm>
            <a:off x="1187371"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55977B60-F407-5745-9997-C05992C15024}"/>
              </a:ext>
            </a:extLst>
          </p:cNvPr>
          <p:cNvSpPr>
            <a:spLocks noGrp="1"/>
          </p:cNvSpPr>
          <p:nvPr>
            <p:ph type="body" sz="quarter" idx="25" hasCustomPrompt="1"/>
          </p:nvPr>
        </p:nvSpPr>
        <p:spPr>
          <a:xfrm>
            <a:off x="3770602"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0" name="Text Placeholder 11">
            <a:extLst>
              <a:ext uri="{FF2B5EF4-FFF2-40B4-BE49-F238E27FC236}">
                <a16:creationId xmlns:a16="http://schemas.microsoft.com/office/drawing/2014/main" id="{1362B0B8-2428-9F44-9214-81260E456304}"/>
              </a:ext>
            </a:extLst>
          </p:cNvPr>
          <p:cNvSpPr>
            <a:spLocks noGrp="1"/>
          </p:cNvSpPr>
          <p:nvPr>
            <p:ph type="body" sz="quarter" idx="26" hasCustomPrompt="1"/>
          </p:nvPr>
        </p:nvSpPr>
        <p:spPr>
          <a:xfrm>
            <a:off x="3770602"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3" name="Text Placeholder 11">
            <a:extLst>
              <a:ext uri="{FF2B5EF4-FFF2-40B4-BE49-F238E27FC236}">
                <a16:creationId xmlns:a16="http://schemas.microsoft.com/office/drawing/2014/main" id="{A5649484-A32E-6543-A276-F53CC934F1F9}"/>
              </a:ext>
            </a:extLst>
          </p:cNvPr>
          <p:cNvSpPr>
            <a:spLocks noGrp="1"/>
          </p:cNvSpPr>
          <p:nvPr>
            <p:ph type="body" sz="quarter" idx="28" hasCustomPrompt="1"/>
          </p:nvPr>
        </p:nvSpPr>
        <p:spPr>
          <a:xfrm>
            <a:off x="6353833"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4" name="Text Placeholder 11">
            <a:extLst>
              <a:ext uri="{FF2B5EF4-FFF2-40B4-BE49-F238E27FC236}">
                <a16:creationId xmlns:a16="http://schemas.microsoft.com/office/drawing/2014/main" id="{3CF90309-CA32-7C4A-A39E-4EFC1015FDB2}"/>
              </a:ext>
            </a:extLst>
          </p:cNvPr>
          <p:cNvSpPr>
            <a:spLocks noGrp="1"/>
          </p:cNvSpPr>
          <p:nvPr>
            <p:ph type="body" sz="quarter" idx="29" hasCustomPrompt="1"/>
          </p:nvPr>
        </p:nvSpPr>
        <p:spPr>
          <a:xfrm>
            <a:off x="6353833"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3" name="Text Placeholder 11">
            <a:extLst>
              <a:ext uri="{FF2B5EF4-FFF2-40B4-BE49-F238E27FC236}">
                <a16:creationId xmlns:a16="http://schemas.microsoft.com/office/drawing/2014/main" id="{A3D078A9-8AB2-0648-93B7-D1CEFB8F6A2B}"/>
              </a:ext>
            </a:extLst>
          </p:cNvPr>
          <p:cNvSpPr>
            <a:spLocks noGrp="1"/>
          </p:cNvSpPr>
          <p:nvPr>
            <p:ph type="body" sz="quarter" idx="31" hasCustomPrompt="1"/>
          </p:nvPr>
        </p:nvSpPr>
        <p:spPr>
          <a:xfrm>
            <a:off x="8937064"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4" name="Text Placeholder 11">
            <a:extLst>
              <a:ext uri="{FF2B5EF4-FFF2-40B4-BE49-F238E27FC236}">
                <a16:creationId xmlns:a16="http://schemas.microsoft.com/office/drawing/2014/main" id="{41A16194-9D5D-8C4B-98C0-37BF478E547D}"/>
              </a:ext>
            </a:extLst>
          </p:cNvPr>
          <p:cNvSpPr>
            <a:spLocks noGrp="1"/>
          </p:cNvSpPr>
          <p:nvPr>
            <p:ph type="body" sz="quarter" idx="32" hasCustomPrompt="1"/>
          </p:nvPr>
        </p:nvSpPr>
        <p:spPr>
          <a:xfrm>
            <a:off x="8937064"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grpSp>
        <p:nvGrpSpPr>
          <p:cNvPr id="2" name="Group 1">
            <a:extLst>
              <a:ext uri="{FF2B5EF4-FFF2-40B4-BE49-F238E27FC236}">
                <a16:creationId xmlns:a16="http://schemas.microsoft.com/office/drawing/2014/main" id="{4C41E95C-D6A5-E449-A1BE-37D7ACE943B6}"/>
              </a:ext>
            </a:extLst>
          </p:cNvPr>
          <p:cNvGrpSpPr/>
          <p:nvPr userDrawn="1"/>
        </p:nvGrpSpPr>
        <p:grpSpPr>
          <a:xfrm>
            <a:off x="1026012" y="1841863"/>
            <a:ext cx="7749693" cy="3750554"/>
            <a:chOff x="1026012" y="1689100"/>
            <a:chExt cx="7749693" cy="4254500"/>
          </a:xfrm>
        </p:grpSpPr>
        <p:cxnSp>
          <p:nvCxnSpPr>
            <p:cNvPr id="12" name="Straight Connector 11">
              <a:extLst>
                <a:ext uri="{FF2B5EF4-FFF2-40B4-BE49-F238E27FC236}">
                  <a16:creationId xmlns:a16="http://schemas.microsoft.com/office/drawing/2014/main" id="{352EEF8E-B154-B64F-B442-8C4A1315EDCE}"/>
                </a:ext>
              </a:extLst>
            </p:cNvPr>
            <p:cNvCxnSpPr>
              <a:cxnSpLocks/>
            </p:cNvCxnSpPr>
            <p:nvPr userDrawn="1"/>
          </p:nvCxnSpPr>
          <p:spPr>
            <a:xfrm>
              <a:off x="1026012"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C3898BD-0DFE-F24F-BC25-4E9D8C415EFD}"/>
                </a:ext>
              </a:extLst>
            </p:cNvPr>
            <p:cNvCxnSpPr>
              <a:cxnSpLocks/>
            </p:cNvCxnSpPr>
            <p:nvPr userDrawn="1"/>
          </p:nvCxnSpPr>
          <p:spPr>
            <a:xfrm>
              <a:off x="3609243"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94181D-37A3-B74A-8470-34DC464D96A5}"/>
                </a:ext>
              </a:extLst>
            </p:cNvPr>
            <p:cNvCxnSpPr>
              <a:cxnSpLocks/>
            </p:cNvCxnSpPr>
            <p:nvPr userDrawn="1"/>
          </p:nvCxnSpPr>
          <p:spPr>
            <a:xfrm>
              <a:off x="6192474"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F6A4DBE-2F2E-CA44-92FE-B2B2FB2D9FA6}"/>
                </a:ext>
              </a:extLst>
            </p:cNvPr>
            <p:cNvCxnSpPr>
              <a:cxnSpLocks/>
            </p:cNvCxnSpPr>
            <p:nvPr userDrawn="1"/>
          </p:nvCxnSpPr>
          <p:spPr>
            <a:xfrm>
              <a:off x="8775705"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grpSp>
      <p:sp>
        <p:nvSpPr>
          <p:cNvPr id="30" name="Text Placeholder 2">
            <a:extLst>
              <a:ext uri="{FF2B5EF4-FFF2-40B4-BE49-F238E27FC236}">
                <a16:creationId xmlns:a16="http://schemas.microsoft.com/office/drawing/2014/main" id="{DE2BB068-A2E6-7F40-8D88-06DAD4E872EB}"/>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31" name="Text Placeholder 7">
            <a:extLst>
              <a:ext uri="{FF2B5EF4-FFF2-40B4-BE49-F238E27FC236}">
                <a16:creationId xmlns:a16="http://schemas.microsoft.com/office/drawing/2014/main" id="{E326BB38-14F0-7842-996A-46846DDAF888}"/>
              </a:ext>
            </a:extLst>
          </p:cNvPr>
          <p:cNvSpPr>
            <a:spLocks noGrp="1"/>
          </p:cNvSpPr>
          <p:nvPr>
            <p:ph type="body" sz="quarter" idx="34" hasCustomPrompt="1"/>
          </p:nvPr>
        </p:nvSpPr>
        <p:spPr>
          <a:xfrm>
            <a:off x="118737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36" name="Text Placeholder 7">
            <a:extLst>
              <a:ext uri="{FF2B5EF4-FFF2-40B4-BE49-F238E27FC236}">
                <a16:creationId xmlns:a16="http://schemas.microsoft.com/office/drawing/2014/main" id="{E576C472-445B-474E-A02C-A48444772E9D}"/>
              </a:ext>
            </a:extLst>
          </p:cNvPr>
          <p:cNvSpPr>
            <a:spLocks noGrp="1"/>
          </p:cNvSpPr>
          <p:nvPr>
            <p:ph type="body" sz="quarter" idx="35" hasCustomPrompt="1"/>
          </p:nvPr>
        </p:nvSpPr>
        <p:spPr>
          <a:xfrm>
            <a:off x="377060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39" name="Text Placeholder 7">
            <a:extLst>
              <a:ext uri="{FF2B5EF4-FFF2-40B4-BE49-F238E27FC236}">
                <a16:creationId xmlns:a16="http://schemas.microsoft.com/office/drawing/2014/main" id="{804AF0B4-3ACF-E943-AEE1-FBF0AB540D7D}"/>
              </a:ext>
            </a:extLst>
          </p:cNvPr>
          <p:cNvSpPr>
            <a:spLocks noGrp="1"/>
          </p:cNvSpPr>
          <p:nvPr>
            <p:ph type="body" sz="quarter" idx="36" hasCustomPrompt="1"/>
          </p:nvPr>
        </p:nvSpPr>
        <p:spPr>
          <a:xfrm>
            <a:off x="635383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Tree>
    <p:extLst>
      <p:ext uri="{BB962C8B-B14F-4D97-AF65-F5344CB8AC3E}">
        <p14:creationId xmlns:p14="http://schemas.microsoft.com/office/powerpoint/2010/main" val="4002514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io 2 - Additional_Resource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B9032E-78BA-844B-AD75-20AFED7025D3}"/>
              </a:ext>
            </a:extLst>
          </p:cNvPr>
          <p:cNvCxnSpPr/>
          <p:nvPr userDrawn="1"/>
        </p:nvCxnSpPr>
        <p:spPr bwMode="auto">
          <a:xfrm>
            <a:off x="613674" y="2422525"/>
            <a:ext cx="10972059" cy="0"/>
          </a:xfrm>
          <a:prstGeom prst="line">
            <a:avLst/>
          </a:prstGeom>
          <a:noFill/>
          <a:ln w="6350" cap="flat" cmpd="sng" algn="ctr">
            <a:solidFill>
              <a:schemeClr val="accent3"/>
            </a:solidFill>
            <a:prstDash val="solid"/>
            <a:round/>
            <a:headEnd type="none" w="med" len="med"/>
            <a:tailEnd type="none" w="med" len="med"/>
          </a:ln>
          <a:effectLst/>
        </p:spPr>
      </p:cxnSp>
      <p:grpSp>
        <p:nvGrpSpPr>
          <p:cNvPr id="2" name="Group 1">
            <a:extLst>
              <a:ext uri="{FF2B5EF4-FFF2-40B4-BE49-F238E27FC236}">
                <a16:creationId xmlns:a16="http://schemas.microsoft.com/office/drawing/2014/main" id="{1C1724E2-5D3A-D54A-B5CE-9D9704CEE1A0}"/>
              </a:ext>
            </a:extLst>
          </p:cNvPr>
          <p:cNvGrpSpPr/>
          <p:nvPr userDrawn="1"/>
        </p:nvGrpSpPr>
        <p:grpSpPr>
          <a:xfrm>
            <a:off x="4098835" y="1455738"/>
            <a:ext cx="3976017" cy="4136674"/>
            <a:chOff x="4098835" y="1455737"/>
            <a:chExt cx="3976017" cy="4411663"/>
          </a:xfrm>
        </p:grpSpPr>
        <p:cxnSp>
          <p:nvCxnSpPr>
            <p:cNvPr id="4" name="Straight Connector 9">
              <a:extLst>
                <a:ext uri="{FF2B5EF4-FFF2-40B4-BE49-F238E27FC236}">
                  <a16:creationId xmlns:a16="http://schemas.microsoft.com/office/drawing/2014/main" id="{5EF8CDAC-3105-E64A-9D77-683C7D3BE13A}"/>
                </a:ext>
              </a:extLst>
            </p:cNvPr>
            <p:cNvCxnSpPr>
              <a:cxnSpLocks noChangeShapeType="1"/>
            </p:cNvCxnSpPr>
            <p:nvPr userDrawn="1"/>
          </p:nvCxnSpPr>
          <p:spPr bwMode="auto">
            <a:xfrm>
              <a:off x="4098835" y="1455737"/>
              <a:ext cx="0" cy="4411663"/>
            </a:xfrm>
            <a:prstGeom prst="line">
              <a:avLst/>
            </a:prstGeom>
            <a:noFill/>
            <a:ln w="127">
              <a:solidFill>
                <a:schemeClr val="accent3"/>
              </a:solidFill>
              <a:round/>
              <a:headEnd/>
              <a:tailEnd/>
            </a:ln>
            <a:extLst>
              <a:ext uri="{909E8E84-426E-40dd-AFC4-6F175D3DCCD1}">
                <a14:hiddenFill xmlns="" xmlns:a14="http://schemas.microsoft.com/office/drawing/2010/main">
                  <a:noFill/>
                </a14:hiddenFill>
              </a:ext>
            </a:extLst>
          </p:spPr>
        </p:cxnSp>
        <p:cxnSp>
          <p:nvCxnSpPr>
            <p:cNvPr id="5" name="Straight Connector 10">
              <a:extLst>
                <a:ext uri="{FF2B5EF4-FFF2-40B4-BE49-F238E27FC236}">
                  <a16:creationId xmlns:a16="http://schemas.microsoft.com/office/drawing/2014/main" id="{5E9B8CDA-F76A-CB45-A18F-F8E35D9054AC}"/>
                </a:ext>
              </a:extLst>
            </p:cNvPr>
            <p:cNvCxnSpPr>
              <a:cxnSpLocks noChangeShapeType="1"/>
            </p:cNvCxnSpPr>
            <p:nvPr userDrawn="1"/>
          </p:nvCxnSpPr>
          <p:spPr bwMode="auto">
            <a:xfrm>
              <a:off x="8074852" y="1455737"/>
              <a:ext cx="0" cy="4411663"/>
            </a:xfrm>
            <a:prstGeom prst="line">
              <a:avLst/>
            </a:prstGeom>
            <a:noFill/>
            <a:ln w="127">
              <a:solidFill>
                <a:schemeClr val="accent3"/>
              </a:solidFill>
              <a:round/>
              <a:headEnd/>
              <a:tailEnd/>
            </a:ln>
            <a:extLst>
              <a:ext uri="{909E8E84-426E-40dd-AFC4-6F175D3DCCD1}">
                <a14:hiddenFill xmlns="" xmlns:a14="http://schemas.microsoft.com/office/drawing/2010/main">
                  <a:noFill/>
                </a14:hiddenFill>
              </a:ext>
            </a:extLst>
          </p:spPr>
        </p:cxnSp>
      </p:grpSp>
      <p:sp>
        <p:nvSpPr>
          <p:cNvPr id="6" name="Title 1">
            <a:extLst>
              <a:ext uri="{FF2B5EF4-FFF2-40B4-BE49-F238E27FC236}">
                <a16:creationId xmlns:a16="http://schemas.microsoft.com/office/drawing/2014/main" id="{5178B30C-C0C9-4B44-8CF9-7FE1517F53CC}"/>
              </a:ext>
            </a:extLst>
          </p:cNvPr>
          <p:cNvSpPr>
            <a:spLocks noGrp="1"/>
          </p:cNvSpPr>
          <p:nvPr>
            <p:ph type="title"/>
          </p:nvPr>
        </p:nvSpPr>
        <p:spPr>
          <a:xfrm>
            <a:off x="598863" y="609600"/>
            <a:ext cx="10969943" cy="846137"/>
          </a:xfrm>
          <a:prstGeom prst="rect">
            <a:avLst/>
          </a:prstGeom>
        </p:spPr>
        <p:txBody>
          <a:bodyPr lIns="0" rIns="0"/>
          <a:lstStyle>
            <a:lvl1pPr algn="ctr">
              <a:defRPr cap="none" spc="0" baseline="0">
                <a:solidFill>
                  <a:schemeClr val="tx1"/>
                </a:solidFill>
                <a:latin typeface="+mn-lt"/>
              </a:defRPr>
            </a:lvl1pPr>
          </a:lstStyle>
          <a:p>
            <a:r>
              <a:rPr lang="en-US"/>
              <a:t>Click to edit Master title style</a:t>
            </a:r>
          </a:p>
        </p:txBody>
      </p:sp>
      <p:sp>
        <p:nvSpPr>
          <p:cNvPr id="7" name="Text Placeholder 2">
            <a:extLst>
              <a:ext uri="{FF2B5EF4-FFF2-40B4-BE49-F238E27FC236}">
                <a16:creationId xmlns:a16="http://schemas.microsoft.com/office/drawing/2014/main" id="{1FB057BD-95E8-3F4C-89CE-BA84E43DD95E}"/>
              </a:ext>
            </a:extLst>
          </p:cNvPr>
          <p:cNvSpPr>
            <a:spLocks noGrp="1"/>
          </p:cNvSpPr>
          <p:nvPr>
            <p:ph type="body" sz="quarter" idx="10" hasCustomPrompt="1"/>
          </p:nvPr>
        </p:nvSpPr>
        <p:spPr>
          <a:xfrm>
            <a:off x="598863"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8" name="Text Placeholder 8">
            <a:extLst>
              <a:ext uri="{FF2B5EF4-FFF2-40B4-BE49-F238E27FC236}">
                <a16:creationId xmlns:a16="http://schemas.microsoft.com/office/drawing/2014/main" id="{E22F5666-BA36-4E48-A666-AB58239AC89B}"/>
              </a:ext>
            </a:extLst>
          </p:cNvPr>
          <p:cNvSpPr>
            <a:spLocks noGrp="1"/>
          </p:cNvSpPr>
          <p:nvPr>
            <p:ph type="body" sz="quarter" idx="13" hasCustomPrompt="1"/>
          </p:nvPr>
        </p:nvSpPr>
        <p:spPr>
          <a:xfrm>
            <a:off x="606269"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0" name="Text Placeholder 2">
            <a:extLst>
              <a:ext uri="{FF2B5EF4-FFF2-40B4-BE49-F238E27FC236}">
                <a16:creationId xmlns:a16="http://schemas.microsoft.com/office/drawing/2014/main" id="{6A05B05D-6CCE-3B4E-9DCF-253432806E6B}"/>
              </a:ext>
            </a:extLst>
          </p:cNvPr>
          <p:cNvSpPr>
            <a:spLocks noGrp="1"/>
          </p:cNvSpPr>
          <p:nvPr>
            <p:ph type="body" sz="quarter" idx="27" hasCustomPrompt="1"/>
          </p:nvPr>
        </p:nvSpPr>
        <p:spPr>
          <a:xfrm>
            <a:off x="4571870"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198D178B-A9D1-FF4F-A869-8165999CCDB4}"/>
              </a:ext>
            </a:extLst>
          </p:cNvPr>
          <p:cNvSpPr>
            <a:spLocks noGrp="1"/>
          </p:cNvSpPr>
          <p:nvPr>
            <p:ph type="body" sz="quarter" idx="28" hasCustomPrompt="1"/>
          </p:nvPr>
        </p:nvSpPr>
        <p:spPr>
          <a:xfrm>
            <a:off x="4579276"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3" name="Text Placeholder 2">
            <a:extLst>
              <a:ext uri="{FF2B5EF4-FFF2-40B4-BE49-F238E27FC236}">
                <a16:creationId xmlns:a16="http://schemas.microsoft.com/office/drawing/2014/main" id="{FA02C390-B0BD-CB40-894B-636F767FB505}"/>
              </a:ext>
            </a:extLst>
          </p:cNvPr>
          <p:cNvSpPr>
            <a:spLocks noGrp="1"/>
          </p:cNvSpPr>
          <p:nvPr>
            <p:ph type="body" sz="quarter" idx="31" hasCustomPrompt="1"/>
          </p:nvPr>
        </p:nvSpPr>
        <p:spPr>
          <a:xfrm>
            <a:off x="8554600"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A693C361-A32B-1349-9053-00823A16024A}"/>
              </a:ext>
            </a:extLst>
          </p:cNvPr>
          <p:cNvSpPr>
            <a:spLocks noGrp="1"/>
          </p:cNvSpPr>
          <p:nvPr>
            <p:ph type="body" sz="quarter" idx="32" hasCustomPrompt="1"/>
          </p:nvPr>
        </p:nvSpPr>
        <p:spPr>
          <a:xfrm>
            <a:off x="8562006"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9" name="Content Placeholder 2">
            <a:extLst>
              <a:ext uri="{FF2B5EF4-FFF2-40B4-BE49-F238E27FC236}">
                <a16:creationId xmlns:a16="http://schemas.microsoft.com/office/drawing/2014/main" id="{24B9B16E-2806-6443-968A-0C673334FA0B}"/>
              </a:ext>
            </a:extLst>
          </p:cNvPr>
          <p:cNvSpPr>
            <a:spLocks noGrp="1"/>
          </p:cNvSpPr>
          <p:nvPr>
            <p:ph idx="1" hasCustomPrompt="1"/>
          </p:nvPr>
        </p:nvSpPr>
        <p:spPr>
          <a:xfrm>
            <a:off x="598863"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1FCCA77-79E4-0D45-9360-06F03D4E83C0}"/>
              </a:ext>
            </a:extLst>
          </p:cNvPr>
          <p:cNvSpPr>
            <a:spLocks noGrp="1"/>
          </p:cNvSpPr>
          <p:nvPr>
            <p:ph idx="33" hasCustomPrompt="1"/>
          </p:nvPr>
        </p:nvSpPr>
        <p:spPr>
          <a:xfrm>
            <a:off x="4571870"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72F46533-E49A-ED42-9327-F8215F891146}"/>
              </a:ext>
            </a:extLst>
          </p:cNvPr>
          <p:cNvSpPr>
            <a:spLocks noGrp="1"/>
          </p:cNvSpPr>
          <p:nvPr>
            <p:ph idx="34" hasCustomPrompt="1"/>
          </p:nvPr>
        </p:nvSpPr>
        <p:spPr>
          <a:xfrm>
            <a:off x="8554600"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C0D6895-E2AF-5C4A-97B7-4FC2B58289B3}"/>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3615369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o 3 - Left Center Title / Content 1">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94B1F3B6-33DC-E941-8B55-08F3722869C1}"/>
              </a:ext>
            </a:extLst>
          </p:cNvPr>
          <p:cNvSpPr>
            <a:spLocks noGrp="1"/>
          </p:cNvSpPr>
          <p:nvPr>
            <p:ph type="body" sz="quarter" idx="34" hasCustomPrompt="1"/>
          </p:nvPr>
        </p:nvSpPr>
        <p:spPr>
          <a:xfrm>
            <a:off x="7242909" y="1445551"/>
            <a:ext cx="3793391" cy="1505534"/>
          </a:xfrm>
          <a:prstGeom prst="rect">
            <a:avLst/>
          </a:prstGeom>
        </p:spPr>
        <p:txBody>
          <a:bodyPr bIns="0" anchor="ctr" anchorCtr="0"/>
          <a:lstStyle>
            <a:lvl1pPr algn="ctr">
              <a:lnSpc>
                <a:spcPct val="100000"/>
              </a:lnSpc>
              <a:spcBef>
                <a:spcPts val="0"/>
              </a:spcBef>
              <a:defRPr sz="8800" spc="0">
                <a:solidFill>
                  <a:schemeClr val="tx2"/>
                </a:solidFill>
              </a:defRPr>
            </a:lvl1pPr>
          </a:lstStyle>
          <a:p>
            <a:pPr lvl="0"/>
            <a:r>
              <a:rPr lang="en-US"/>
              <a:t>#</a:t>
            </a:r>
          </a:p>
        </p:txBody>
      </p:sp>
      <p:cxnSp>
        <p:nvCxnSpPr>
          <p:cNvPr id="6" name="Straight Connector 5">
            <a:extLst>
              <a:ext uri="{FF2B5EF4-FFF2-40B4-BE49-F238E27FC236}">
                <a16:creationId xmlns:a16="http://schemas.microsoft.com/office/drawing/2014/main" id="{1708E036-2412-834F-966B-0F3232F98781}"/>
              </a:ext>
            </a:extLst>
          </p:cNvPr>
          <p:cNvCxnSpPr>
            <a:cxnSpLocks/>
          </p:cNvCxnSpPr>
          <p:nvPr userDrawn="1"/>
        </p:nvCxnSpPr>
        <p:spPr>
          <a:xfrm>
            <a:off x="6690946" y="3141617"/>
            <a:ext cx="4897316" cy="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64DBF7A-C3C5-6244-8DCA-0D7890D3D35A}"/>
              </a:ext>
            </a:extLst>
          </p:cNvPr>
          <p:cNvGrpSpPr/>
          <p:nvPr userDrawn="1"/>
        </p:nvGrpSpPr>
        <p:grpSpPr>
          <a:xfrm>
            <a:off x="2352675" y="1668198"/>
            <a:ext cx="1409700" cy="96308"/>
            <a:chOff x="2352675" y="1883680"/>
            <a:chExt cx="1409700" cy="96308"/>
          </a:xfrm>
        </p:grpSpPr>
        <p:pic>
          <p:nvPicPr>
            <p:cNvPr id="8" name="Picture 7">
              <a:extLst>
                <a:ext uri="{FF2B5EF4-FFF2-40B4-BE49-F238E27FC236}">
                  <a16:creationId xmlns:a16="http://schemas.microsoft.com/office/drawing/2014/main" id="{BEC4492C-D632-D547-B412-52E26EAD8334}"/>
                </a:ext>
              </a:extLst>
            </p:cNvPr>
            <p:cNvPicPr>
              <a:picLocks noChangeAspect="1"/>
            </p:cNvPicPr>
            <p:nvPr/>
          </p:nvPicPr>
          <p:blipFill>
            <a:blip r:embed="rId2"/>
            <a:stretch>
              <a:fillRect/>
            </a:stretch>
          </p:blipFill>
          <p:spPr>
            <a:xfrm>
              <a:off x="2454864" y="1883680"/>
              <a:ext cx="1205322" cy="45719"/>
            </a:xfrm>
            <a:prstGeom prst="rect">
              <a:avLst/>
            </a:prstGeom>
          </p:spPr>
        </p:pic>
        <p:sp>
          <p:nvSpPr>
            <p:cNvPr id="9" name="Rectangle 8">
              <a:extLst>
                <a:ext uri="{FF2B5EF4-FFF2-40B4-BE49-F238E27FC236}">
                  <a16:creationId xmlns:a16="http://schemas.microsoft.com/office/drawing/2014/main" id="{AE72851C-23E8-A543-A3B9-53EF637D8C91}"/>
                </a:ext>
              </a:extLst>
            </p:cNvPr>
            <p:cNvSpPr/>
            <p:nvPr/>
          </p:nvSpPr>
          <p:spPr>
            <a:xfrm>
              <a:off x="2352675" y="1915487"/>
              <a:ext cx="1409700" cy="6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grpSp>
      <p:sp>
        <p:nvSpPr>
          <p:cNvPr id="10" name="Title 1">
            <a:extLst>
              <a:ext uri="{FF2B5EF4-FFF2-40B4-BE49-F238E27FC236}">
                <a16:creationId xmlns:a16="http://schemas.microsoft.com/office/drawing/2014/main" id="{5C333086-0B55-574F-98C0-92C9AA82E0B3}"/>
              </a:ext>
            </a:extLst>
          </p:cNvPr>
          <p:cNvSpPr>
            <a:spLocks noGrp="1"/>
          </p:cNvSpPr>
          <p:nvPr>
            <p:ph type="title"/>
          </p:nvPr>
        </p:nvSpPr>
        <p:spPr>
          <a:xfrm>
            <a:off x="599995" y="708052"/>
            <a:ext cx="4915059" cy="737499"/>
          </a:xfrm>
          <a:prstGeom prst="rect">
            <a:avLst/>
          </a:prstGeom>
        </p:spPr>
        <p:txBody>
          <a:bodyPr lIns="0" rIns="0" anchor="b"/>
          <a:lstStyle>
            <a:lvl1pPr algn="ctr">
              <a:defRPr sz="2400" cap="none" spc="0" baseline="0">
                <a:latin typeface="+mn-lt"/>
              </a:defRPr>
            </a:lvl1pPr>
          </a:lstStyle>
          <a:p>
            <a:r>
              <a:rPr lang="en-US"/>
              <a:t>Click to edit Master title style</a:t>
            </a:r>
          </a:p>
        </p:txBody>
      </p:sp>
      <p:sp>
        <p:nvSpPr>
          <p:cNvPr id="13" name="Text Placeholder 2">
            <a:extLst>
              <a:ext uri="{FF2B5EF4-FFF2-40B4-BE49-F238E27FC236}">
                <a16:creationId xmlns:a16="http://schemas.microsoft.com/office/drawing/2014/main" id="{5F4EB07E-A9AC-0142-95A4-6CEB01F8C1B7}"/>
              </a:ext>
            </a:extLst>
          </p:cNvPr>
          <p:cNvSpPr>
            <a:spLocks noGrp="1"/>
          </p:cNvSpPr>
          <p:nvPr>
            <p:ph type="body" idx="15" hasCustomPrompt="1"/>
          </p:nvPr>
        </p:nvSpPr>
        <p:spPr>
          <a:xfrm>
            <a:off x="7242908" y="3332117"/>
            <a:ext cx="3793392" cy="2611483"/>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200" b="0" spc="0" baseline="0">
                <a:solidFill>
                  <a:schemeClr val="tx1"/>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0613FD64-07C6-7B4F-8E12-0B80DA3212B2}"/>
              </a:ext>
            </a:extLst>
          </p:cNvPr>
          <p:cNvSpPr>
            <a:spLocks noGrp="1"/>
          </p:cNvSpPr>
          <p:nvPr>
            <p:ph type="body" idx="14" hasCustomPrompt="1"/>
          </p:nvPr>
        </p:nvSpPr>
        <p:spPr>
          <a:xfrm>
            <a:off x="1276350" y="2209800"/>
            <a:ext cx="3562350" cy="3332028"/>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5" name="Text Placeholder 2">
            <a:extLst>
              <a:ext uri="{FF2B5EF4-FFF2-40B4-BE49-F238E27FC236}">
                <a16:creationId xmlns:a16="http://schemas.microsoft.com/office/drawing/2014/main" id="{24431B6B-7886-094C-AD67-0E0AB01F1914}"/>
              </a:ext>
            </a:extLst>
          </p:cNvPr>
          <p:cNvSpPr>
            <a:spLocks noGrp="1"/>
          </p:cNvSpPr>
          <p:nvPr>
            <p:ph type="body" idx="16" hasCustomPrompt="1"/>
          </p:nvPr>
        </p:nvSpPr>
        <p:spPr>
          <a:xfrm>
            <a:off x="609441" y="5592417"/>
            <a:ext cx="4905613"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2361779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io 5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52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4282" y="859196"/>
            <a:ext cx="11183437" cy="2280526"/>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504282" y="3276047"/>
            <a:ext cx="11183437" cy="17526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EF9D3C6-162D-A348-BFC0-1CEF154C6935}" type="slidenum">
              <a:rPr lang="en-US" smtClean="0"/>
              <a:t>‹#›</a:t>
            </a:fld>
            <a:endParaRPr lang="en-US"/>
          </a:p>
        </p:txBody>
      </p:sp>
      <p:sp>
        <p:nvSpPr>
          <p:cNvPr id="10" name="Rectangle 9"/>
          <p:cNvSpPr/>
          <p:nvPr userDrawn="1"/>
        </p:nvSpPr>
        <p:spPr>
          <a:xfrm>
            <a:off x="0" y="1"/>
            <a:ext cx="12192000" cy="5229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a:srcRect t="20062" b="23008"/>
          <a:stretch/>
        </p:blipFill>
        <p:spPr>
          <a:xfrm>
            <a:off x="6847878" y="5124157"/>
            <a:ext cx="4851082" cy="1605664"/>
          </a:xfrm>
          <a:prstGeom prst="rect">
            <a:avLst/>
          </a:prstGeom>
        </p:spPr>
      </p:pic>
    </p:spTree>
    <p:extLst>
      <p:ext uri="{BB962C8B-B14F-4D97-AF65-F5344CB8AC3E}">
        <p14:creationId xmlns:p14="http://schemas.microsoft.com/office/powerpoint/2010/main" val="1238291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Content Placeholder 4"/>
          <p:cNvSpPr>
            <a:spLocks noGrp="1"/>
          </p:cNvSpPr>
          <p:nvPr>
            <p:ph sz="quarter" idx="11"/>
          </p:nvPr>
        </p:nvSpPr>
        <p:spPr>
          <a:xfrm>
            <a:off x="298451" y="1332377"/>
            <a:ext cx="11595100"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1" name="Picture 10"/>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988276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Content Placeholder 4"/>
          <p:cNvSpPr>
            <a:spLocks noGrp="1"/>
          </p:cNvSpPr>
          <p:nvPr>
            <p:ph sz="quarter" idx="11"/>
          </p:nvPr>
        </p:nvSpPr>
        <p:spPr>
          <a:xfrm>
            <a:off x="298452" y="1332377"/>
            <a:ext cx="5728723"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0" name="Content Placeholder 4"/>
          <p:cNvSpPr>
            <a:spLocks noGrp="1"/>
          </p:cNvSpPr>
          <p:nvPr>
            <p:ph sz="quarter" idx="13"/>
          </p:nvPr>
        </p:nvSpPr>
        <p:spPr>
          <a:xfrm>
            <a:off x="6164444" y="1332377"/>
            <a:ext cx="5728723"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3631852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0"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pic>
        <p:nvPicPr>
          <p:cNvPr id="11" name="Picture 10"/>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602378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Photo">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1306213"/>
            <a:ext cx="11605683" cy="4564063"/>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237686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o 2 - Simple Centered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F66AFA-0BE8-6744-BBFA-9B729CFEE1ED}"/>
              </a:ext>
            </a:extLst>
          </p:cNvPr>
          <p:cNvSpPr>
            <a:spLocks noGrp="1"/>
          </p:cNvSpPr>
          <p:nvPr>
            <p:ph type="ctrTitle"/>
          </p:nvPr>
        </p:nvSpPr>
        <p:spPr>
          <a:xfrm>
            <a:off x="608013" y="1600200"/>
            <a:ext cx="10972801" cy="3124200"/>
          </a:xfrm>
          <a:prstGeom prst="rect">
            <a:avLst/>
          </a:prstGeom>
        </p:spPr>
        <p:txBody>
          <a:bodyPr anchor="ctr">
            <a:noAutofit/>
          </a:bodyPr>
          <a:lstStyle>
            <a:lvl1pPr algn="ctr">
              <a:lnSpc>
                <a:spcPct val="90000"/>
              </a:lnSpc>
              <a:defRPr sz="3200" cap="none" spc="0" baseline="0">
                <a:solidFill>
                  <a:schemeClr val="tx2"/>
                </a:solidFill>
              </a:defRPr>
            </a:lvl1pPr>
          </a:lstStyle>
          <a:p>
            <a:r>
              <a:rPr lang="en-US"/>
              <a:t>Click to edit Master title</a:t>
            </a:r>
          </a:p>
        </p:txBody>
      </p:sp>
    </p:spTree>
    <p:extLst>
      <p:ext uri="{BB962C8B-B14F-4D97-AF65-F5344CB8AC3E}">
        <p14:creationId xmlns:p14="http://schemas.microsoft.com/office/powerpoint/2010/main" val="7612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6"/>
            <a:ext cx="11606557" cy="5444011"/>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1" name="Picture 10"/>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56644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6"/>
            <a:ext cx="5728723" cy="5444011"/>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1" name="Picture Placeholder 4"/>
          <p:cNvSpPr>
            <a:spLocks noGrp="1"/>
          </p:cNvSpPr>
          <p:nvPr>
            <p:ph type="pic" sz="quarter" idx="13"/>
          </p:nvPr>
        </p:nvSpPr>
        <p:spPr>
          <a:xfrm>
            <a:off x="6176285" y="426266"/>
            <a:ext cx="5728723" cy="5444011"/>
          </a:xfrm>
        </p:spPr>
        <p:txBody>
          <a:bodyPr/>
          <a:lstStyle/>
          <a:p>
            <a:endParaRPr lang="en-US"/>
          </a:p>
        </p:txBody>
      </p:sp>
      <p:pic>
        <p:nvPicPr>
          <p:cNvPr id="13" name="Picture 12"/>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3273181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s - Landscape">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11606557" cy="2651760"/>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3" name="Picture Placeholder 4"/>
          <p:cNvSpPr>
            <a:spLocks noGrp="1"/>
          </p:cNvSpPr>
          <p:nvPr>
            <p:ph type="pic" sz="quarter" idx="14"/>
          </p:nvPr>
        </p:nvSpPr>
        <p:spPr>
          <a:xfrm>
            <a:off x="298833" y="3218516"/>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1968360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hotos Portrait">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5728723" cy="5444012"/>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4" name="Picture Placeholder 4"/>
          <p:cNvSpPr>
            <a:spLocks noGrp="1"/>
          </p:cNvSpPr>
          <p:nvPr>
            <p:ph type="pic" sz="quarter" idx="15"/>
          </p:nvPr>
        </p:nvSpPr>
        <p:spPr>
          <a:xfrm>
            <a:off x="6175903" y="426264"/>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678660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5728723" cy="2651760"/>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3" name="Picture Placeholder 4"/>
          <p:cNvSpPr>
            <a:spLocks noGrp="1"/>
          </p:cNvSpPr>
          <p:nvPr>
            <p:ph type="pic" sz="quarter" idx="14"/>
          </p:nvPr>
        </p:nvSpPr>
        <p:spPr>
          <a:xfrm>
            <a:off x="298833" y="3218516"/>
            <a:ext cx="5728723" cy="2651760"/>
          </a:xfrm>
        </p:spPr>
        <p:txBody>
          <a:bodyPr/>
          <a:lstStyle/>
          <a:p>
            <a:endParaRPr lang="en-US"/>
          </a:p>
        </p:txBody>
      </p:sp>
      <p:sp>
        <p:nvSpPr>
          <p:cNvPr id="14" name="Picture Placeholder 4"/>
          <p:cNvSpPr>
            <a:spLocks noGrp="1"/>
          </p:cNvSpPr>
          <p:nvPr>
            <p:ph type="pic" sz="quarter" idx="15"/>
          </p:nvPr>
        </p:nvSpPr>
        <p:spPr>
          <a:xfrm>
            <a:off x="6175903" y="426264"/>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140121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io 2 - Table of Conten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33A934-F26E-054A-8C67-96CD61EEFAAB}"/>
              </a:ext>
            </a:extLst>
          </p:cNvPr>
          <p:cNvSpPr>
            <a:spLocks noGrp="1"/>
          </p:cNvSpPr>
          <p:nvPr>
            <p:ph type="ctrTitle"/>
          </p:nvPr>
        </p:nvSpPr>
        <p:spPr>
          <a:xfrm>
            <a:off x="609599" y="685800"/>
            <a:ext cx="5372100" cy="2743200"/>
          </a:xfrm>
          <a:prstGeom prst="rect">
            <a:avLst/>
          </a:prstGeom>
        </p:spPr>
        <p:txBody>
          <a:bodyPr lIns="0" anchor="b">
            <a:noAutofit/>
          </a:bodyPr>
          <a:lstStyle>
            <a:lvl1pPr>
              <a:defRPr sz="2800" b="0" cap="none" spc="0" baseline="0">
                <a:solidFill>
                  <a:schemeClr val="tx2"/>
                </a:solidFill>
              </a:defRPr>
            </a:lvl1pPr>
          </a:lstStyle>
          <a:p>
            <a:r>
              <a:rPr lang="en-US"/>
              <a:t>Click to edit Master title</a:t>
            </a:r>
          </a:p>
        </p:txBody>
      </p:sp>
      <p:sp>
        <p:nvSpPr>
          <p:cNvPr id="15" name="Text Placeholder 2">
            <a:extLst>
              <a:ext uri="{FF2B5EF4-FFF2-40B4-BE49-F238E27FC236}">
                <a16:creationId xmlns:a16="http://schemas.microsoft.com/office/drawing/2014/main" id="{DB43E7D5-9594-EB40-94CA-51F5D68D51B3}"/>
              </a:ext>
            </a:extLst>
          </p:cNvPr>
          <p:cNvSpPr>
            <a:spLocks noGrp="1"/>
          </p:cNvSpPr>
          <p:nvPr>
            <p:ph type="body" idx="1" hasCustomPrompt="1"/>
          </p:nvPr>
        </p:nvSpPr>
        <p:spPr>
          <a:xfrm>
            <a:off x="609598" y="3543300"/>
            <a:ext cx="3505202" cy="2400299"/>
          </a:xfrm>
          <a:prstGeom prst="rect">
            <a:avLst/>
          </a:prstGeom>
        </p:spPr>
        <p:txBody>
          <a:bodyPr lIns="0" tIns="91440" bIns="91440" anchor="t" anchorCtr="0">
            <a:noAutofit/>
          </a:bodyPr>
          <a:lstStyle>
            <a:lvl1pPr marL="0" indent="0" defTabSz="182880">
              <a:lnSpc>
                <a:spcPct val="110000"/>
              </a:lnSpc>
              <a:spcBef>
                <a:spcPts val="0"/>
              </a:spcBef>
              <a:spcAft>
                <a:spcPts val="1000"/>
              </a:spcAft>
              <a:buNone/>
              <a:defRPr sz="1600" b="0" cap="none" spc="0" baseline="0">
                <a:solidFill>
                  <a:schemeClr val="accent6"/>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text</a:t>
            </a:r>
          </a:p>
        </p:txBody>
      </p:sp>
      <p:sp>
        <p:nvSpPr>
          <p:cNvPr id="16" name="Text Placeholder 4">
            <a:extLst>
              <a:ext uri="{FF2B5EF4-FFF2-40B4-BE49-F238E27FC236}">
                <a16:creationId xmlns:a16="http://schemas.microsoft.com/office/drawing/2014/main" id="{5AF0CF18-EE3B-9349-AFDA-E28E9B0C2B69}"/>
              </a:ext>
            </a:extLst>
          </p:cNvPr>
          <p:cNvSpPr>
            <a:spLocks noGrp="1"/>
          </p:cNvSpPr>
          <p:nvPr>
            <p:ph type="body" sz="quarter" idx="3" hasCustomPrompt="1"/>
          </p:nvPr>
        </p:nvSpPr>
        <p:spPr>
          <a:xfrm>
            <a:off x="4343398" y="3543298"/>
            <a:ext cx="3505202" cy="2400300"/>
          </a:xfrm>
          <a:prstGeom prst="rect">
            <a:avLst/>
          </a:prstGeom>
        </p:spPr>
        <p:txBody>
          <a:bodyPr lIns="0" tIns="91440" bIns="91440" anchor="t" anchorCtr="0">
            <a:noAutofit/>
          </a:bodyPr>
          <a:lstStyle>
            <a:lvl1pPr marL="0" indent="0" defTabSz="182880">
              <a:lnSpc>
                <a:spcPct val="110000"/>
              </a:lnSpc>
              <a:spcBef>
                <a:spcPts val="0"/>
              </a:spcBef>
              <a:spcAft>
                <a:spcPts val="1000"/>
              </a:spcAft>
              <a:buNone/>
              <a:defRPr sz="1600" b="0" cap="none" spc="0" baseline="0">
                <a:solidFill>
                  <a:schemeClr val="accent6"/>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text</a:t>
            </a:r>
          </a:p>
        </p:txBody>
      </p:sp>
      <p:sp>
        <p:nvSpPr>
          <p:cNvPr id="17" name="Text Placeholder 10">
            <a:extLst>
              <a:ext uri="{FF2B5EF4-FFF2-40B4-BE49-F238E27FC236}">
                <a16:creationId xmlns:a16="http://schemas.microsoft.com/office/drawing/2014/main" id="{D4218C64-0D3D-B34D-B6A7-5FE396C48D83}"/>
              </a:ext>
            </a:extLst>
          </p:cNvPr>
          <p:cNvSpPr>
            <a:spLocks noGrp="1"/>
          </p:cNvSpPr>
          <p:nvPr>
            <p:ph type="body" sz="quarter" idx="10" hasCustomPrompt="1"/>
          </p:nvPr>
        </p:nvSpPr>
        <p:spPr>
          <a:xfrm>
            <a:off x="8077200" y="3543300"/>
            <a:ext cx="3505202" cy="2400300"/>
          </a:xfrm>
          <a:prstGeom prst="rect">
            <a:avLst/>
          </a:prstGeom>
        </p:spPr>
        <p:txBody>
          <a:bodyPr lIns="0" tIns="91440" bIns="91440"/>
          <a:lstStyle>
            <a:lvl1pPr defTabSz="182880">
              <a:lnSpc>
                <a:spcPct val="110000"/>
              </a:lnSpc>
              <a:spcBef>
                <a:spcPts val="0"/>
              </a:spcBef>
              <a:spcAft>
                <a:spcPts val="1000"/>
              </a:spcAft>
              <a:defRPr sz="1600" cap="none" spc="0" baseline="0">
                <a:solidFill>
                  <a:schemeClr val="accent6"/>
                </a:solidFill>
                <a:latin typeface="+mn-lt"/>
              </a:defRPr>
            </a:lvl1pPr>
          </a:lstStyle>
          <a:p>
            <a:pPr lvl="0"/>
            <a:r>
              <a:rPr lang="en-US"/>
              <a:t>Click to edit text</a:t>
            </a:r>
          </a:p>
        </p:txBody>
      </p:sp>
    </p:spTree>
    <p:extLst>
      <p:ext uri="{BB962C8B-B14F-4D97-AF65-F5344CB8AC3E}">
        <p14:creationId xmlns:p14="http://schemas.microsoft.com/office/powerpoint/2010/main" val="149414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io 2 - Table of Contents / Bullet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6C42CE6-B386-7B4E-9276-1DFF324C4837}"/>
              </a:ext>
            </a:extLst>
          </p:cNvPr>
          <p:cNvSpPr>
            <a:spLocks noGrp="1"/>
          </p:cNvSpPr>
          <p:nvPr>
            <p:ph idx="1" hasCustomPrompt="1"/>
          </p:nvPr>
        </p:nvSpPr>
        <p:spPr>
          <a:xfrm>
            <a:off x="609599" y="3543300"/>
            <a:ext cx="3505199" cy="2400298"/>
          </a:xfrm>
          <a:prstGeom prst="rect">
            <a:avLst/>
          </a:prstGeom>
        </p:spPr>
        <p:txBody>
          <a:bodyPr lIns="0" tIns="91440"/>
          <a:lstStyle>
            <a:lvl1pPr>
              <a:lnSpc>
                <a:spcPct val="110000"/>
              </a:lnSpc>
              <a:defRPr sz="1600" cap="none" spc="0" baseline="0">
                <a:solidFill>
                  <a:schemeClr val="accent6"/>
                </a:solidFill>
                <a:latin typeface="+mn-lt"/>
              </a:defRPr>
            </a:lvl1pPr>
            <a:lvl2pPr>
              <a:lnSpc>
                <a:spcPct val="110000"/>
              </a:lnSpc>
              <a:defRPr sz="1400" spc="0">
                <a:solidFill>
                  <a:schemeClr val="accent6"/>
                </a:solidFill>
              </a:defRPr>
            </a:lvl2pPr>
            <a:lvl3pPr>
              <a:lnSpc>
                <a:spcPct val="110000"/>
              </a:lnSpc>
              <a:defRPr sz="1400" spc="0">
                <a:solidFill>
                  <a:schemeClr val="accent6"/>
                </a:solidFill>
              </a:defRPr>
            </a:lvl3pPr>
            <a:lvl4pPr>
              <a:lnSpc>
                <a:spcPct val="110000"/>
              </a:lnSpc>
              <a:defRPr sz="1200" spc="0">
                <a:solidFill>
                  <a:schemeClr val="accent6"/>
                </a:solidFill>
              </a:defRPr>
            </a:lvl4pPr>
            <a:lvl5pPr>
              <a:lnSpc>
                <a:spcPct val="110000"/>
              </a:lnSpc>
              <a:defRPr sz="1200" spc="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1433A934-F26E-054A-8C67-96CD61EEFAAB}"/>
              </a:ext>
            </a:extLst>
          </p:cNvPr>
          <p:cNvSpPr>
            <a:spLocks noGrp="1"/>
          </p:cNvSpPr>
          <p:nvPr>
            <p:ph type="ctrTitle"/>
          </p:nvPr>
        </p:nvSpPr>
        <p:spPr>
          <a:xfrm>
            <a:off x="609599" y="685800"/>
            <a:ext cx="5372100" cy="2743200"/>
          </a:xfrm>
          <a:prstGeom prst="rect">
            <a:avLst/>
          </a:prstGeom>
        </p:spPr>
        <p:txBody>
          <a:bodyPr lIns="0" anchor="b">
            <a:noAutofit/>
          </a:bodyPr>
          <a:lstStyle>
            <a:lvl1pPr>
              <a:defRPr sz="2800" b="0" cap="none" spc="0" baseline="0">
                <a:solidFill>
                  <a:schemeClr val="tx2"/>
                </a:solidFill>
              </a:defRPr>
            </a:lvl1pPr>
          </a:lstStyle>
          <a:p>
            <a:r>
              <a:rPr lang="en-US"/>
              <a:t>Click to edit Master title</a:t>
            </a:r>
          </a:p>
        </p:txBody>
      </p:sp>
      <p:sp>
        <p:nvSpPr>
          <p:cNvPr id="10" name="Content Placeholder 2">
            <a:extLst>
              <a:ext uri="{FF2B5EF4-FFF2-40B4-BE49-F238E27FC236}">
                <a16:creationId xmlns:a16="http://schemas.microsoft.com/office/drawing/2014/main" id="{02E72D42-5A22-D242-8581-4D5793C0C83A}"/>
              </a:ext>
            </a:extLst>
          </p:cNvPr>
          <p:cNvSpPr>
            <a:spLocks noGrp="1"/>
          </p:cNvSpPr>
          <p:nvPr>
            <p:ph idx="10" hasCustomPrompt="1"/>
          </p:nvPr>
        </p:nvSpPr>
        <p:spPr>
          <a:xfrm>
            <a:off x="4343400" y="3543300"/>
            <a:ext cx="3505199" cy="2400298"/>
          </a:xfrm>
          <a:prstGeom prst="rect">
            <a:avLst/>
          </a:prstGeom>
        </p:spPr>
        <p:txBody>
          <a:bodyPr lIns="0" tIns="91440"/>
          <a:lstStyle>
            <a:lvl1pPr>
              <a:lnSpc>
                <a:spcPct val="110000"/>
              </a:lnSpc>
              <a:defRPr sz="1600" cap="none" spc="0" baseline="0">
                <a:solidFill>
                  <a:schemeClr val="accent6"/>
                </a:solidFill>
                <a:latin typeface="+mn-lt"/>
              </a:defRPr>
            </a:lvl1pPr>
            <a:lvl2pPr>
              <a:lnSpc>
                <a:spcPct val="110000"/>
              </a:lnSpc>
              <a:defRPr sz="1400" spc="0">
                <a:solidFill>
                  <a:schemeClr val="accent6"/>
                </a:solidFill>
              </a:defRPr>
            </a:lvl2pPr>
            <a:lvl3pPr>
              <a:lnSpc>
                <a:spcPct val="110000"/>
              </a:lnSpc>
              <a:defRPr sz="1400" spc="0">
                <a:solidFill>
                  <a:schemeClr val="accent6"/>
                </a:solidFill>
              </a:defRPr>
            </a:lvl3pPr>
            <a:lvl4pPr>
              <a:lnSpc>
                <a:spcPct val="110000"/>
              </a:lnSpc>
              <a:defRPr sz="1200" spc="0">
                <a:solidFill>
                  <a:schemeClr val="accent6"/>
                </a:solidFill>
              </a:defRPr>
            </a:lvl4pPr>
            <a:lvl5pPr>
              <a:lnSpc>
                <a:spcPct val="110000"/>
              </a:lnSpc>
              <a:defRPr sz="1200" spc="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1A77847B-A620-7241-BC06-878EE77FD252}"/>
              </a:ext>
            </a:extLst>
          </p:cNvPr>
          <p:cNvSpPr>
            <a:spLocks noGrp="1"/>
          </p:cNvSpPr>
          <p:nvPr>
            <p:ph idx="11" hasCustomPrompt="1"/>
          </p:nvPr>
        </p:nvSpPr>
        <p:spPr>
          <a:xfrm>
            <a:off x="8077202" y="3543300"/>
            <a:ext cx="3505199" cy="2400298"/>
          </a:xfrm>
          <a:prstGeom prst="rect">
            <a:avLst/>
          </a:prstGeom>
        </p:spPr>
        <p:txBody>
          <a:bodyPr lIns="0" tIns="91440"/>
          <a:lstStyle>
            <a:lvl1pPr>
              <a:lnSpc>
                <a:spcPct val="110000"/>
              </a:lnSpc>
              <a:defRPr sz="1600" cap="none" spc="0" baseline="0">
                <a:solidFill>
                  <a:schemeClr val="accent6"/>
                </a:solidFill>
                <a:latin typeface="+mn-lt"/>
              </a:defRPr>
            </a:lvl1pPr>
            <a:lvl2pPr>
              <a:lnSpc>
                <a:spcPct val="110000"/>
              </a:lnSpc>
              <a:defRPr sz="1400" spc="0">
                <a:solidFill>
                  <a:schemeClr val="accent6"/>
                </a:solidFill>
              </a:defRPr>
            </a:lvl2pPr>
            <a:lvl3pPr>
              <a:lnSpc>
                <a:spcPct val="110000"/>
              </a:lnSpc>
              <a:defRPr sz="1400" spc="0">
                <a:solidFill>
                  <a:schemeClr val="accent6"/>
                </a:solidFill>
              </a:defRPr>
            </a:lvl3pPr>
            <a:lvl4pPr>
              <a:lnSpc>
                <a:spcPct val="110000"/>
              </a:lnSpc>
              <a:defRPr sz="1200" spc="0">
                <a:solidFill>
                  <a:schemeClr val="accent6"/>
                </a:solidFill>
              </a:defRPr>
            </a:lvl4pPr>
            <a:lvl5pPr>
              <a:lnSpc>
                <a:spcPct val="110000"/>
              </a:lnSpc>
              <a:defRPr sz="1200" spc="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04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io 2 - Table of Contents / Number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33A934-F26E-054A-8C67-96CD61EEFAAB}"/>
              </a:ext>
            </a:extLst>
          </p:cNvPr>
          <p:cNvSpPr>
            <a:spLocks noGrp="1"/>
          </p:cNvSpPr>
          <p:nvPr>
            <p:ph type="ctrTitle"/>
          </p:nvPr>
        </p:nvSpPr>
        <p:spPr>
          <a:xfrm>
            <a:off x="609599" y="685800"/>
            <a:ext cx="5372100" cy="2743200"/>
          </a:xfrm>
          <a:prstGeom prst="rect">
            <a:avLst/>
          </a:prstGeom>
        </p:spPr>
        <p:txBody>
          <a:bodyPr lIns="0" anchor="b">
            <a:noAutofit/>
          </a:bodyPr>
          <a:lstStyle>
            <a:lvl1pPr>
              <a:defRPr sz="2800" b="0" cap="none" spc="0" baseline="0">
                <a:solidFill>
                  <a:schemeClr val="tx2"/>
                </a:solidFill>
              </a:defRPr>
            </a:lvl1pPr>
          </a:lstStyle>
          <a:p>
            <a:r>
              <a:rPr lang="en-US"/>
              <a:t>Click to edit Master title</a:t>
            </a:r>
          </a:p>
        </p:txBody>
      </p:sp>
      <p:sp>
        <p:nvSpPr>
          <p:cNvPr id="6" name="Content Placeholder 2">
            <a:extLst>
              <a:ext uri="{FF2B5EF4-FFF2-40B4-BE49-F238E27FC236}">
                <a16:creationId xmlns:a16="http://schemas.microsoft.com/office/drawing/2014/main" id="{9570D72E-BA37-064D-B2EA-A4369C988E70}"/>
              </a:ext>
            </a:extLst>
          </p:cNvPr>
          <p:cNvSpPr>
            <a:spLocks noGrp="1"/>
          </p:cNvSpPr>
          <p:nvPr>
            <p:ph idx="10" hasCustomPrompt="1"/>
          </p:nvPr>
        </p:nvSpPr>
        <p:spPr>
          <a:xfrm>
            <a:off x="609599" y="3543300"/>
            <a:ext cx="3505201" cy="2400300"/>
          </a:xfrm>
          <a:prstGeom prst="rect">
            <a:avLst/>
          </a:prstGeom>
        </p:spPr>
        <p:txBody>
          <a:bodyPr lIns="0" tIns="91440" rIns="274320">
            <a:noAutofit/>
          </a:bodyPr>
          <a:lstStyle>
            <a:lvl1pPr marL="7937" indent="0">
              <a:lnSpc>
                <a:spcPct val="110000"/>
              </a:lnSpc>
              <a:spcAft>
                <a:spcPts val="0"/>
              </a:spcAft>
              <a:buClr>
                <a:schemeClr val="accent6"/>
              </a:buClr>
              <a:buSzPct val="75000"/>
              <a:buFont typeface="+mj-lt"/>
              <a:buNone/>
              <a:tabLst/>
              <a:defRPr sz="1600" cap="none" spc="0" baseline="0">
                <a:solidFill>
                  <a:schemeClr val="accent6"/>
                </a:solidFill>
                <a:latin typeface="+mn-lt"/>
              </a:defRPr>
            </a:lvl1pPr>
            <a:lvl2pPr marL="504825" indent="-342900">
              <a:lnSpc>
                <a:spcPct val="110000"/>
              </a:lnSpc>
              <a:spcAft>
                <a:spcPts val="0"/>
              </a:spcAft>
              <a:buClr>
                <a:schemeClr val="accent6"/>
              </a:buClr>
              <a:buSzPct val="75000"/>
              <a:buFont typeface="+mj-lt"/>
              <a:buAutoNum type="arabicPeriod"/>
              <a:tabLst/>
              <a:defRPr sz="1400" spc="0">
                <a:solidFill>
                  <a:schemeClr val="accent6"/>
                </a:solidFill>
              </a:defRPr>
            </a:lvl2pPr>
            <a:lvl3pPr marL="677863" marR="0" indent="-342900" algn="l" defTabSz="914400" rtl="0" eaLnBrk="1" fontAlgn="auto" latinLnBrk="0" hangingPunct="1">
              <a:lnSpc>
                <a:spcPct val="110000"/>
              </a:lnSpc>
              <a:spcBef>
                <a:spcPts val="500"/>
              </a:spcBef>
              <a:spcAft>
                <a:spcPts val="0"/>
              </a:spcAft>
              <a:buClr>
                <a:schemeClr val="accent6"/>
              </a:buClr>
              <a:buSzPct val="75000"/>
              <a:buFont typeface="+mj-lt"/>
              <a:buAutoNum type="arabicPeriod"/>
              <a:tabLst/>
              <a:defRPr sz="1400" spc="0">
                <a:solidFill>
                  <a:schemeClr val="accent6"/>
                </a:solidFill>
              </a:defRPr>
            </a:lvl3pPr>
            <a:lvl4pPr marL="841375" indent="-342900">
              <a:lnSpc>
                <a:spcPct val="110000"/>
              </a:lnSpc>
              <a:spcAft>
                <a:spcPts val="0"/>
              </a:spcAft>
              <a:buClr>
                <a:schemeClr val="accent6"/>
              </a:buClr>
              <a:buSzPct val="75000"/>
              <a:buFont typeface="+mj-lt"/>
              <a:buAutoNum type="arabicPeriod"/>
              <a:tabLst/>
              <a:defRPr sz="1200" spc="0">
                <a:solidFill>
                  <a:schemeClr val="accent6"/>
                </a:solidFill>
              </a:defRPr>
            </a:lvl4pPr>
            <a:lvl5pPr marL="1022350" indent="-342900">
              <a:lnSpc>
                <a:spcPct val="110000"/>
              </a:lnSpc>
              <a:spcAft>
                <a:spcPts val="0"/>
              </a:spcAft>
              <a:buClr>
                <a:schemeClr val="accent6"/>
              </a:buClr>
              <a:buSzPct val="75000"/>
              <a:buFont typeface="+mj-lt"/>
              <a:buAutoNum type="arabicPeriod"/>
              <a:tabLst/>
              <a:defRPr sz="1200" spc="0">
                <a:solidFill>
                  <a:schemeClr val="accent6"/>
                </a:solidFill>
              </a:defRPr>
            </a:lvl5pPr>
          </a:lstStyle>
          <a:p>
            <a:pPr lvl="0"/>
            <a:r>
              <a:rPr lang="en-US"/>
              <a:t>Primary</a:t>
            </a:r>
          </a:p>
          <a:p>
            <a:pPr lvl="1"/>
            <a:r>
              <a:rPr lang="en-US"/>
              <a:t>Secondary</a:t>
            </a:r>
          </a:p>
          <a:p>
            <a:pPr lvl="2"/>
            <a:r>
              <a:rPr lang="en-US"/>
              <a:t>Tertiary</a:t>
            </a:r>
          </a:p>
          <a:p>
            <a:pPr lvl="3"/>
            <a:r>
              <a:rPr lang="en-US"/>
              <a:t>Fourth</a:t>
            </a:r>
          </a:p>
          <a:p>
            <a:pPr lvl="4"/>
            <a:r>
              <a:rPr lang="en-US"/>
              <a:t>Fifth</a:t>
            </a:r>
          </a:p>
        </p:txBody>
      </p:sp>
      <p:sp>
        <p:nvSpPr>
          <p:cNvPr id="7" name="Content Placeholder 2">
            <a:extLst>
              <a:ext uri="{FF2B5EF4-FFF2-40B4-BE49-F238E27FC236}">
                <a16:creationId xmlns:a16="http://schemas.microsoft.com/office/drawing/2014/main" id="{20CCDC53-6CE1-9D41-A286-B58696E76FC2}"/>
              </a:ext>
            </a:extLst>
          </p:cNvPr>
          <p:cNvSpPr>
            <a:spLocks noGrp="1"/>
          </p:cNvSpPr>
          <p:nvPr>
            <p:ph idx="11" hasCustomPrompt="1"/>
          </p:nvPr>
        </p:nvSpPr>
        <p:spPr>
          <a:xfrm>
            <a:off x="4343400" y="3543298"/>
            <a:ext cx="3505200" cy="2400301"/>
          </a:xfrm>
          <a:prstGeom prst="rect">
            <a:avLst/>
          </a:prstGeom>
        </p:spPr>
        <p:txBody>
          <a:bodyPr lIns="0" tIns="91440" rIns="274320">
            <a:noAutofit/>
          </a:bodyPr>
          <a:lstStyle>
            <a:lvl1pPr marL="0" indent="0">
              <a:lnSpc>
                <a:spcPct val="110000"/>
              </a:lnSpc>
              <a:spcAft>
                <a:spcPts val="0"/>
              </a:spcAft>
              <a:buClr>
                <a:schemeClr val="accent6"/>
              </a:buClr>
              <a:buSzPct val="75000"/>
              <a:buFont typeface="+mj-lt"/>
              <a:buNone/>
              <a:tabLst/>
              <a:defRPr sz="1600" cap="none" spc="0" baseline="0">
                <a:solidFill>
                  <a:schemeClr val="accent6"/>
                </a:solidFill>
                <a:latin typeface="+mn-lt"/>
              </a:defRPr>
            </a:lvl1pPr>
            <a:lvl2pPr marL="514350" indent="-342900">
              <a:lnSpc>
                <a:spcPct val="110000"/>
              </a:lnSpc>
              <a:spcAft>
                <a:spcPts val="0"/>
              </a:spcAft>
              <a:buClr>
                <a:schemeClr val="accent6"/>
              </a:buClr>
              <a:buSzPct val="75000"/>
              <a:buFont typeface="+mj-lt"/>
              <a:buAutoNum type="arabicPeriod"/>
              <a:tabLst/>
              <a:defRPr sz="1400" spc="0">
                <a:solidFill>
                  <a:schemeClr val="accent6"/>
                </a:solidFill>
              </a:defRPr>
            </a:lvl2pPr>
            <a:lvl3pPr marL="690562" marR="0" indent="-342900" algn="l" defTabSz="914400" rtl="0" eaLnBrk="1" fontAlgn="auto" latinLnBrk="0" hangingPunct="1">
              <a:lnSpc>
                <a:spcPct val="110000"/>
              </a:lnSpc>
              <a:spcBef>
                <a:spcPts val="500"/>
              </a:spcBef>
              <a:spcAft>
                <a:spcPts val="0"/>
              </a:spcAft>
              <a:buClr>
                <a:schemeClr val="accent6"/>
              </a:buClr>
              <a:buSzPct val="75000"/>
              <a:buFont typeface="+mj-lt"/>
              <a:buAutoNum type="arabicPeriod"/>
              <a:tabLst/>
              <a:defRPr sz="1400" spc="0">
                <a:solidFill>
                  <a:schemeClr val="accent6"/>
                </a:solidFill>
              </a:defRPr>
            </a:lvl3pPr>
            <a:lvl4pPr marL="863600" indent="-342900">
              <a:lnSpc>
                <a:spcPct val="110000"/>
              </a:lnSpc>
              <a:spcAft>
                <a:spcPts val="0"/>
              </a:spcAft>
              <a:buClr>
                <a:schemeClr val="accent6"/>
              </a:buClr>
              <a:buSzPct val="75000"/>
              <a:buFont typeface="+mj-lt"/>
              <a:buAutoNum type="arabicPeriod"/>
              <a:tabLst/>
              <a:defRPr sz="1200" spc="0">
                <a:solidFill>
                  <a:schemeClr val="accent6"/>
                </a:solidFill>
              </a:defRPr>
            </a:lvl4pPr>
            <a:lvl5pPr marL="1028700" indent="-342900">
              <a:lnSpc>
                <a:spcPct val="110000"/>
              </a:lnSpc>
              <a:spcAft>
                <a:spcPts val="0"/>
              </a:spcAft>
              <a:buClr>
                <a:schemeClr val="accent6"/>
              </a:buClr>
              <a:buSzPct val="75000"/>
              <a:buFont typeface="+mj-lt"/>
              <a:buAutoNum type="arabicPeriod"/>
              <a:tabLst/>
              <a:defRPr sz="1200" spc="0">
                <a:solidFill>
                  <a:schemeClr val="accent6"/>
                </a:solidFill>
              </a:defRPr>
            </a:lvl5pPr>
          </a:lstStyle>
          <a:p>
            <a:pPr lvl="0"/>
            <a:r>
              <a:rPr lang="en-US"/>
              <a:t>Primary</a:t>
            </a:r>
          </a:p>
          <a:p>
            <a:pPr lvl="1"/>
            <a:r>
              <a:rPr lang="en-US"/>
              <a:t>Secondary</a:t>
            </a:r>
          </a:p>
          <a:p>
            <a:pPr lvl="2"/>
            <a:r>
              <a:rPr lang="en-US"/>
              <a:t>Tertiary</a:t>
            </a:r>
          </a:p>
          <a:p>
            <a:pPr lvl="3"/>
            <a:r>
              <a:rPr lang="en-US"/>
              <a:t>Fourth</a:t>
            </a:r>
          </a:p>
          <a:p>
            <a:pPr lvl="4"/>
            <a:r>
              <a:rPr lang="en-US"/>
              <a:t>Fifth</a:t>
            </a:r>
          </a:p>
        </p:txBody>
      </p:sp>
      <p:sp>
        <p:nvSpPr>
          <p:cNvPr id="8" name="Content Placeholder 3">
            <a:extLst>
              <a:ext uri="{FF2B5EF4-FFF2-40B4-BE49-F238E27FC236}">
                <a16:creationId xmlns:a16="http://schemas.microsoft.com/office/drawing/2014/main" id="{C41CDF47-361D-1349-8038-0CEBAF69E5FA}"/>
              </a:ext>
            </a:extLst>
          </p:cNvPr>
          <p:cNvSpPr>
            <a:spLocks noGrp="1"/>
          </p:cNvSpPr>
          <p:nvPr>
            <p:ph sz="quarter" idx="12" hasCustomPrompt="1"/>
          </p:nvPr>
        </p:nvSpPr>
        <p:spPr>
          <a:xfrm>
            <a:off x="8077199" y="3543298"/>
            <a:ext cx="3505199" cy="2400301"/>
          </a:xfrm>
          <a:prstGeom prst="rect">
            <a:avLst/>
          </a:prstGeom>
        </p:spPr>
        <p:txBody>
          <a:bodyPr lIns="0" tIns="91440" rIns="274320"/>
          <a:lstStyle>
            <a:lvl1pPr marL="0" indent="0">
              <a:lnSpc>
                <a:spcPct val="110000"/>
              </a:lnSpc>
              <a:buClr>
                <a:schemeClr val="accent6"/>
              </a:buClr>
              <a:buSzPct val="75000"/>
              <a:buFont typeface="+mj-lt"/>
              <a:buNone/>
              <a:tabLst/>
              <a:defRPr sz="1600" cap="none" spc="0" baseline="0">
                <a:solidFill>
                  <a:schemeClr val="accent6"/>
                </a:solidFill>
                <a:latin typeface="+mn-lt"/>
              </a:defRPr>
            </a:lvl1pPr>
            <a:lvl2pPr marL="515938" indent="-342900">
              <a:lnSpc>
                <a:spcPct val="110000"/>
              </a:lnSpc>
              <a:buClr>
                <a:schemeClr val="accent6"/>
              </a:buClr>
              <a:buSzPct val="75000"/>
              <a:buFont typeface="+mj-lt"/>
              <a:buAutoNum type="arabicPeriod"/>
              <a:tabLst/>
              <a:defRPr sz="1400" spc="0">
                <a:solidFill>
                  <a:schemeClr val="accent6"/>
                </a:solidFill>
              </a:defRPr>
            </a:lvl2pPr>
            <a:lvl3pPr marL="690563" indent="-342900">
              <a:lnSpc>
                <a:spcPct val="110000"/>
              </a:lnSpc>
              <a:buClr>
                <a:schemeClr val="accent6"/>
              </a:buClr>
              <a:buSzPct val="75000"/>
              <a:buFont typeface="+mj-lt"/>
              <a:buAutoNum type="arabicPeriod"/>
              <a:tabLst/>
              <a:defRPr sz="1400" spc="0">
                <a:solidFill>
                  <a:schemeClr val="accent6"/>
                </a:solidFill>
              </a:defRPr>
            </a:lvl3pPr>
            <a:lvl4pPr marL="858838" indent="-342900">
              <a:lnSpc>
                <a:spcPct val="110000"/>
              </a:lnSpc>
              <a:buClr>
                <a:schemeClr val="accent6"/>
              </a:buClr>
              <a:buSzPct val="75000"/>
              <a:buFont typeface="+mj-lt"/>
              <a:buAutoNum type="arabicPeriod"/>
              <a:tabLst/>
              <a:defRPr sz="1200" spc="0">
                <a:solidFill>
                  <a:schemeClr val="accent6"/>
                </a:solidFill>
              </a:defRPr>
            </a:lvl4pPr>
            <a:lvl5pPr marL="1033463" indent="-342900">
              <a:lnSpc>
                <a:spcPct val="110000"/>
              </a:lnSpc>
              <a:buClr>
                <a:schemeClr val="accent6"/>
              </a:buClr>
              <a:buSzPct val="75000"/>
              <a:buFont typeface="+mj-lt"/>
              <a:buAutoNum type="arabicPeriod"/>
              <a:tabLst/>
              <a:defRPr sz="1200" spc="0">
                <a:solidFill>
                  <a:schemeClr val="accent6"/>
                </a:solidFill>
              </a:defRPr>
            </a:lvl5pPr>
          </a:lstStyle>
          <a:p>
            <a:pPr lvl="0"/>
            <a:r>
              <a:rPr lang="en-US"/>
              <a:t>Primary</a:t>
            </a:r>
          </a:p>
          <a:p>
            <a:pPr lvl="1"/>
            <a:r>
              <a:rPr lang="en-US"/>
              <a:t>Secondary</a:t>
            </a:r>
          </a:p>
          <a:p>
            <a:pPr lvl="2"/>
            <a:r>
              <a:rPr lang="en-US"/>
              <a:t>Tertiary</a:t>
            </a:r>
          </a:p>
          <a:p>
            <a:pPr lvl="3"/>
            <a:r>
              <a:rPr lang="en-US"/>
              <a:t>Fourth</a:t>
            </a:r>
          </a:p>
          <a:p>
            <a:pPr lvl="4"/>
            <a:r>
              <a:rPr lang="en-US"/>
              <a:t>Fifth</a:t>
            </a:r>
          </a:p>
        </p:txBody>
      </p:sp>
    </p:spTree>
    <p:extLst>
      <p:ext uri="{BB962C8B-B14F-4D97-AF65-F5344CB8AC3E}">
        <p14:creationId xmlns:p14="http://schemas.microsoft.com/office/powerpoint/2010/main" val="208235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o 2 - Heading /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1718310"/>
            <a:ext cx="10969943" cy="3874107"/>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B93D1FBB-5B26-5345-BDE1-A8C02EE01D7C}"/>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 </a:t>
            </a:r>
          </a:p>
        </p:txBody>
      </p:sp>
    </p:spTree>
    <p:extLst>
      <p:ext uri="{BB962C8B-B14F-4D97-AF65-F5344CB8AC3E}">
        <p14:creationId xmlns:p14="http://schemas.microsoft.com/office/powerpoint/2010/main" val="2826505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io 2 - Heading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85172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Zio 2 - Heading Only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2FC44A-B082-BE44-8161-CFADD1058E6D}"/>
              </a:ext>
            </a:extLst>
          </p:cNvPr>
          <p:cNvSpPr>
            <a:spLocks noGrp="1"/>
          </p:cNvSpPr>
          <p:nvPr>
            <p:ph type="title"/>
          </p:nvPr>
        </p:nvSpPr>
        <p:spPr>
          <a:xfrm>
            <a:off x="609441" y="609600"/>
            <a:ext cx="10972800" cy="986790"/>
          </a:xfrm>
          <a:prstGeom prst="rect">
            <a:avLst/>
          </a:prstGeom>
        </p:spPr>
        <p:txBody>
          <a:bodyPr lIns="0">
            <a:noAutofit/>
          </a:bodyPr>
          <a:lstStyle>
            <a:lvl1pPr algn="ctr">
              <a:defRPr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72310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5E558AC-564B-E04B-BC4F-F992338B0A89}"/>
              </a:ext>
            </a:extLst>
          </p:cNvPr>
          <p:cNvSpPr>
            <a:spLocks noChangeArrowheads="1"/>
          </p:cNvSpPr>
          <p:nvPr userDrawn="1"/>
        </p:nvSpPr>
        <p:spPr bwMode="auto">
          <a:xfrm>
            <a:off x="861259" y="6446839"/>
            <a:ext cx="609441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i="1">
                <a:solidFill>
                  <a:schemeClr val="bg1"/>
                </a:solidFill>
                <a:latin typeface="+mn-lt"/>
              </a:rPr>
              <a:t>©2020  iRhythm Technologies, Inc. Content is Confidential and Proprietary.</a:t>
            </a:r>
          </a:p>
        </p:txBody>
      </p:sp>
      <p:sp>
        <p:nvSpPr>
          <p:cNvPr id="10" name="Rectangle 7">
            <a:extLst>
              <a:ext uri="{FF2B5EF4-FFF2-40B4-BE49-F238E27FC236}">
                <a16:creationId xmlns:a16="http://schemas.microsoft.com/office/drawing/2014/main" id="{9791E042-36FF-CB4A-B71C-2FBCA5C83F75}"/>
              </a:ext>
            </a:extLst>
          </p:cNvPr>
          <p:cNvSpPr>
            <a:spLocks noChangeArrowheads="1"/>
          </p:cNvSpPr>
          <p:nvPr userDrawn="1"/>
        </p:nvSpPr>
        <p:spPr bwMode="auto">
          <a:xfrm>
            <a:off x="503635" y="6445251"/>
            <a:ext cx="30008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E96C5E2-37E6-4B6E-9B57-2D28CE191D0A}" type="slidenum">
              <a:rPr lang="en-US" altLang="en-US" sz="900" b="1">
                <a:solidFill>
                  <a:schemeClr val="bg1"/>
                </a:solidFill>
                <a:latin typeface="+mn-lt"/>
              </a:rPr>
              <a:pPr eaLnBrk="1" hangingPunct="1"/>
              <a:t>‹#›</a:t>
            </a:fld>
            <a:endParaRPr lang="en-US" altLang="en-US" sz="900" b="1">
              <a:solidFill>
                <a:schemeClr val="bg1"/>
              </a:solidFill>
              <a:latin typeface="+mn-lt"/>
            </a:endParaRPr>
          </a:p>
        </p:txBody>
      </p:sp>
      <p:sp>
        <p:nvSpPr>
          <p:cNvPr id="11" name="Slide Number Placeholder 5">
            <a:extLst>
              <a:ext uri="{FF2B5EF4-FFF2-40B4-BE49-F238E27FC236}">
                <a16:creationId xmlns:a16="http://schemas.microsoft.com/office/drawing/2014/main" id="{717B643F-5170-9F43-872C-565DE29D3CA2}"/>
              </a:ext>
            </a:extLst>
          </p:cNvPr>
          <p:cNvSpPr txBox="1">
            <a:spLocks/>
          </p:cNvSpPr>
          <p:nvPr userDrawn="1"/>
        </p:nvSpPr>
        <p:spPr>
          <a:xfrm>
            <a:off x="11123205" y="6391656"/>
            <a:ext cx="457200" cy="457200"/>
          </a:xfrm>
          <a:prstGeom prst="rect">
            <a:avLst/>
          </a:prstGeom>
          <a:solidFill>
            <a:schemeClr val="bg1"/>
          </a:solidFill>
        </p:spPr>
        <p:txBody>
          <a:bodyPr vert="horz" lIns="91440" tIns="137160" rIns="0" bIns="45720" rtlCol="0" anchor="t" anchorCtr="0"/>
          <a:lstStyle>
            <a:defPPr>
              <a:defRPr lang="en-US"/>
            </a:defPPr>
            <a:lvl1pPr marL="0" algn="r" defTabSz="914400" rtl="0" eaLnBrk="1" latinLnBrk="0" hangingPunct="1">
              <a:defRPr sz="8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99DD5-2913-AA43-9625-30B6C2C9E251}" type="slidenum">
              <a:rPr lang="en-US" smtClean="0">
                <a:solidFill>
                  <a:schemeClr val="accent6"/>
                </a:solidFill>
                <a:latin typeface="+mn-lt"/>
              </a:rPr>
              <a:pPr/>
              <a:t>‹#›</a:t>
            </a:fld>
            <a:endParaRPr lang="en-US">
              <a:solidFill>
                <a:schemeClr val="accent6"/>
              </a:solidFill>
              <a:latin typeface="+mn-lt"/>
            </a:endParaRPr>
          </a:p>
        </p:txBody>
      </p:sp>
      <p:pic>
        <p:nvPicPr>
          <p:cNvPr id="12" name="Picture 11">
            <a:extLst>
              <a:ext uri="{FF2B5EF4-FFF2-40B4-BE49-F238E27FC236}">
                <a16:creationId xmlns:a16="http://schemas.microsoft.com/office/drawing/2014/main" id="{FF554C1B-A369-CF45-963D-20FB8FC15BBE}"/>
              </a:ext>
            </a:extLst>
          </p:cNvPr>
          <p:cNvPicPr>
            <a:picLocks noChangeAspect="1"/>
          </p:cNvPicPr>
          <p:nvPr userDrawn="1"/>
        </p:nvPicPr>
        <p:blipFill>
          <a:blip r:embed="rId26" cstate="print">
            <a:extLst>
              <a:ext uri="{28A0092B-C50C-407E-A947-70E740481C1C}">
                <a14:useLocalDpi xmlns:a14="http://schemas.microsoft.com/office/drawing/2010/main"/>
              </a:ext>
            </a:extLst>
          </a:blip>
          <a:srcRect/>
          <a:stretch/>
        </p:blipFill>
        <p:spPr>
          <a:xfrm>
            <a:off x="611450" y="6382512"/>
            <a:ext cx="1244315" cy="246888"/>
          </a:xfrm>
          <a:prstGeom prst="rect">
            <a:avLst/>
          </a:prstGeom>
        </p:spPr>
      </p:pic>
      <p:pic>
        <p:nvPicPr>
          <p:cNvPr id="13" name="Picture 12">
            <a:extLst>
              <a:ext uri="{FF2B5EF4-FFF2-40B4-BE49-F238E27FC236}">
                <a16:creationId xmlns:a16="http://schemas.microsoft.com/office/drawing/2014/main" id="{F7A3E138-D24A-1C4C-A76B-1A0C65142101}"/>
              </a:ext>
            </a:extLst>
          </p:cNvPr>
          <p:cNvPicPr>
            <a:picLocks noChangeAspect="1"/>
          </p:cNvPicPr>
          <p:nvPr userDrawn="1"/>
        </p:nvPicPr>
        <p:blipFill>
          <a:blip r:embed="rId27"/>
          <a:stretch>
            <a:fillRect/>
          </a:stretch>
        </p:blipFill>
        <p:spPr>
          <a:xfrm flipV="1">
            <a:off x="609598" y="6095177"/>
            <a:ext cx="10972800" cy="79799"/>
          </a:xfrm>
          <a:prstGeom prst="rect">
            <a:avLst/>
          </a:prstGeom>
        </p:spPr>
      </p:pic>
      <p:cxnSp>
        <p:nvCxnSpPr>
          <p:cNvPr id="15" name="Straight Connector 14">
            <a:extLst>
              <a:ext uri="{FF2B5EF4-FFF2-40B4-BE49-F238E27FC236}">
                <a16:creationId xmlns:a16="http://schemas.microsoft.com/office/drawing/2014/main" id="{93B31E87-20DE-7A4F-B6A1-85F538612031}"/>
              </a:ext>
            </a:extLst>
          </p:cNvPr>
          <p:cNvCxnSpPr>
            <a:cxnSpLocks/>
          </p:cNvCxnSpPr>
          <p:nvPr userDrawn="1"/>
        </p:nvCxnSpPr>
        <p:spPr>
          <a:xfrm>
            <a:off x="609600" y="457200"/>
            <a:ext cx="109728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7">
            <a:extLst>
              <a:ext uri="{FF2B5EF4-FFF2-40B4-BE49-F238E27FC236}">
                <a16:creationId xmlns:a16="http://schemas.microsoft.com/office/drawing/2014/main" id="{589524D9-6160-42DB-8026-5E6C18EE1185}"/>
              </a:ext>
            </a:extLst>
          </p:cNvPr>
          <p:cNvSpPr txBox="1">
            <a:spLocks/>
          </p:cNvSpPr>
          <p:nvPr userDrawn="1"/>
        </p:nvSpPr>
        <p:spPr>
          <a:xfrm>
            <a:off x="3274541" y="6388443"/>
            <a:ext cx="8073944" cy="341022"/>
          </a:xfrm>
          <a:prstGeom prst="rect">
            <a:avLst/>
          </a:prstGeom>
        </p:spPr>
        <p:txBody>
          <a:bodyPr vert="horz" lIns="0" tIns="137160" rIns="91440" bIns="45720" rtlCol="0" anchor="t" anchorCtr="0"/>
          <a:lstStyle>
            <a:defPPr>
              <a:defRPr lang="en-US"/>
            </a:defPPr>
            <a:lvl1pPr marL="0" algn="l" defTabSz="914400" rtl="0" eaLnBrk="1" latinLnBrk="0" hangingPunct="1">
              <a:defRPr sz="8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a:solidFill>
                  <a:schemeClr val="accent6"/>
                </a:solidFill>
                <a:latin typeface="+mn-lt"/>
                <a:cs typeface="Arial" panose="020B0604020202020204" pitchFamily="34" charset="0"/>
              </a:rPr>
              <a:t>iRhythm, Zio, Zio XT, Zio AT, </a:t>
            </a:r>
            <a:r>
              <a:rPr lang="en-US" altLang="en-US" sz="800" err="1">
                <a:solidFill>
                  <a:schemeClr val="accent6"/>
                </a:solidFill>
                <a:latin typeface="+mn-lt"/>
                <a:cs typeface="Arial" panose="020B0604020202020204" pitchFamily="34" charset="0"/>
              </a:rPr>
              <a:t>MyZio</a:t>
            </a:r>
            <a:r>
              <a:rPr lang="en-US" altLang="en-US" sz="800">
                <a:solidFill>
                  <a:schemeClr val="accent6"/>
                </a:solidFill>
                <a:latin typeface="+mn-lt"/>
                <a:cs typeface="Arial" panose="020B0604020202020204" pitchFamily="34" charset="0"/>
              </a:rPr>
              <a:t>, and </a:t>
            </a:r>
            <a:r>
              <a:rPr lang="en-US" altLang="en-US" sz="800" err="1">
                <a:solidFill>
                  <a:schemeClr val="accent6"/>
                </a:solidFill>
                <a:latin typeface="+mn-lt"/>
                <a:cs typeface="Arial" panose="020B0604020202020204" pitchFamily="34" charset="0"/>
              </a:rPr>
              <a:t>ZioSuite</a:t>
            </a:r>
            <a:r>
              <a:rPr lang="en-US" altLang="en-US" sz="800">
                <a:solidFill>
                  <a:schemeClr val="accent6"/>
                </a:solidFill>
                <a:latin typeface="+mn-lt"/>
                <a:cs typeface="Arial" panose="020B0604020202020204" pitchFamily="34" charset="0"/>
              </a:rPr>
              <a:t> are trademarks of iRhythm Technologies, Inc. © </a:t>
            </a:r>
            <a:r>
              <a:rPr lang="en-US" sz="800">
                <a:solidFill>
                  <a:schemeClr val="accent6"/>
                </a:solidFill>
                <a:latin typeface="+mn-lt"/>
              </a:rPr>
              <a:t>2024 iRhythm Technologies, Inc. Content is confidential and proprietary. MKT0763.13</a:t>
            </a:r>
          </a:p>
        </p:txBody>
      </p:sp>
    </p:spTree>
    <p:extLst>
      <p:ext uri="{BB962C8B-B14F-4D97-AF65-F5344CB8AC3E}">
        <p14:creationId xmlns:p14="http://schemas.microsoft.com/office/powerpoint/2010/main" val="2495835568"/>
      </p:ext>
    </p:extLst>
  </p:cSld>
  <p:clrMap bg1="lt1" tx1="dk1" bg2="lt2" tx2="dk2" accent1="accent1" accent2="accent2" accent3="accent3" accent4="accent4" accent5="accent5" accent6="accent6" hlink="hlink" folHlink="folHlink"/>
  <p:sldLayoutIdLst>
    <p:sldLayoutId id="2147484054" r:id="rId1"/>
    <p:sldLayoutId id="2147483668" r:id="rId2"/>
    <p:sldLayoutId id="2147483671" r:id="rId3"/>
    <p:sldLayoutId id="2147483692" r:id="rId4"/>
    <p:sldLayoutId id="2147483693" r:id="rId5"/>
    <p:sldLayoutId id="2147483694" r:id="rId6"/>
    <p:sldLayoutId id="2147483672" r:id="rId7"/>
    <p:sldLayoutId id="2147483731" r:id="rId8"/>
    <p:sldLayoutId id="2147483732" r:id="rId9"/>
    <p:sldLayoutId id="2147483695" r:id="rId10"/>
    <p:sldLayoutId id="2147483696" r:id="rId11"/>
    <p:sldLayoutId id="2147483699" r:id="rId12"/>
    <p:sldLayoutId id="2147483698" r:id="rId13"/>
    <p:sldLayoutId id="2147483697" r:id="rId14"/>
    <p:sldLayoutId id="2147483700" r:id="rId15"/>
    <p:sldLayoutId id="2147483707" r:id="rId16"/>
    <p:sldLayoutId id="2147483709" r:id="rId17"/>
    <p:sldLayoutId id="2147483711" r:id="rId18"/>
    <p:sldLayoutId id="2147483708" r:id="rId19"/>
    <p:sldLayoutId id="2147483710" r:id="rId20"/>
    <p:sldLayoutId id="2147483712" r:id="rId21"/>
    <p:sldLayoutId id="2147483685" r:id="rId22"/>
    <p:sldLayoutId id="2147484000" r:id="rId23"/>
    <p:sldLayoutId id="2147484001" r:id="rId24"/>
  </p:sldLayoutIdLst>
  <p:txStyles>
    <p:titleStyle>
      <a:lvl1pPr algn="l" defTabSz="914400" rtl="0" eaLnBrk="1" latinLnBrk="0" hangingPunct="1">
        <a:lnSpc>
          <a:spcPct val="90000"/>
        </a:lnSpc>
        <a:spcBef>
          <a:spcPct val="0"/>
        </a:spcBef>
        <a:buNone/>
        <a:defRPr sz="2800" b="0"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744" userDrawn="1">
          <p15:clr>
            <a:srgbClr val="F26B43"/>
          </p15:clr>
        </p15:guide>
        <p15:guide id="3" pos="384" userDrawn="1">
          <p15:clr>
            <a:srgbClr val="F26B43"/>
          </p15:clr>
        </p15:guide>
        <p15:guide id="4" pos="7296" userDrawn="1">
          <p15:clr>
            <a:srgbClr val="F26B43"/>
          </p15:clr>
        </p15:guide>
        <p15:guide id="5" orient="horz"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8834" y="199925"/>
            <a:ext cx="1159433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8834" y="1513036"/>
            <a:ext cx="11594333" cy="4663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60" y="1"/>
            <a:ext cx="493041" cy="365125"/>
          </a:xfrm>
          <a:prstGeom prst="rect">
            <a:avLst/>
          </a:prstGeom>
        </p:spPr>
        <p:txBody>
          <a:bodyPr vert="horz" lIns="91440" tIns="45720" rIns="91440" bIns="45720" rtlCol="0" anchor="ctr"/>
          <a:lstStyle>
            <a:lvl1pPr algn="r">
              <a:defRPr sz="900">
                <a:solidFill>
                  <a:schemeClr val="bg1">
                    <a:lumMod val="50000"/>
                  </a:schemeClr>
                </a:solidFill>
              </a:defRPr>
            </a:lvl1pPr>
          </a:lstStyle>
          <a:p>
            <a:fld id="{4EF9D3C6-162D-A348-BFC0-1CEF154C6935}" type="slidenum">
              <a:rPr lang="en-US" smtClean="0"/>
              <a:pPr/>
              <a:t>‹#›</a:t>
            </a:fld>
            <a:endParaRPr lang="en-US"/>
          </a:p>
        </p:txBody>
      </p:sp>
    </p:spTree>
    <p:extLst>
      <p:ext uri="{BB962C8B-B14F-4D97-AF65-F5344CB8AC3E}">
        <p14:creationId xmlns:p14="http://schemas.microsoft.com/office/powerpoint/2010/main" val="419169063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Lst>
  <p:hf sldNum="0" hdr="0" dt="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6.xml"/><Relationship Id="rId5" Type="http://schemas.openxmlformats.org/officeDocument/2006/relationships/image" Target="../media/image41.emf"/><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hyperlink" Target="http://hawaiihealthpartners.org/"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hyperlink" Target="mailto:Info@HawaiiHealthPartners.org"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hyperlink" Target="mailto:Info@HawaiiHealthPartners.org"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hyperlink" Target="mailto:Info@HawaiiHealthPartners.org"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7000" y="670620"/>
            <a:ext cx="9138000" cy="2724513"/>
          </a:xfrm>
        </p:spPr>
        <p:txBody>
          <a:bodyPr>
            <a:noAutofit/>
          </a:bodyPr>
          <a:lstStyle/>
          <a:p>
            <a:r>
              <a:rPr lang="en-US" sz="4400" b="1" dirty="0">
                <a:solidFill>
                  <a:schemeClr val="accent1"/>
                </a:solidFill>
              </a:rPr>
              <a:t>Hawai‘i Health Partners Webinar:</a:t>
            </a:r>
            <a:br>
              <a:rPr lang="en-US" sz="4400" b="1" dirty="0"/>
            </a:br>
            <a:r>
              <a:rPr lang="en-US" b="1" dirty="0">
                <a:solidFill>
                  <a:schemeClr val="accent1"/>
                </a:solidFill>
              </a:rPr>
              <a:t> </a:t>
            </a:r>
            <a:r>
              <a:rPr lang="en-US" sz="4400" dirty="0">
                <a:solidFill>
                  <a:schemeClr val="accent1"/>
                </a:solidFill>
              </a:rPr>
              <a:t>Atrial Fibrillation</a:t>
            </a:r>
          </a:p>
        </p:txBody>
      </p:sp>
      <p:sp>
        <p:nvSpPr>
          <p:cNvPr id="3" name="Subtitle 2"/>
          <p:cNvSpPr>
            <a:spLocks noGrp="1"/>
          </p:cNvSpPr>
          <p:nvPr>
            <p:ph type="subTitle" idx="1"/>
          </p:nvPr>
        </p:nvSpPr>
        <p:spPr>
          <a:xfrm>
            <a:off x="1902211" y="3855412"/>
            <a:ext cx="8387578" cy="1454500"/>
          </a:xfrm>
        </p:spPr>
        <p:txBody>
          <a:bodyPr>
            <a:normAutofit/>
          </a:bodyPr>
          <a:lstStyle/>
          <a:p>
            <a:r>
              <a:rPr lang="en-US" sz="2800" dirty="0">
                <a:solidFill>
                  <a:schemeClr val="tx2">
                    <a:lumMod val="50000"/>
                  </a:schemeClr>
                </a:solidFill>
              </a:rPr>
              <a:t>Thursday, June 12, 2025</a:t>
            </a:r>
          </a:p>
          <a:p>
            <a:r>
              <a:rPr lang="en-US" sz="2800" dirty="0">
                <a:solidFill>
                  <a:schemeClr val="tx2">
                    <a:lumMod val="50000"/>
                  </a:schemeClr>
                </a:solidFill>
              </a:rPr>
              <a:t>12:30pm—1:30pm via Zoom</a:t>
            </a:r>
          </a:p>
        </p:txBody>
      </p:sp>
    </p:spTree>
    <p:extLst>
      <p:ext uri="{BB962C8B-B14F-4D97-AF65-F5344CB8AC3E}">
        <p14:creationId xmlns:p14="http://schemas.microsoft.com/office/powerpoint/2010/main" val="593206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a:t>CREATING A HEALTHIER HAWAIʻI</a:t>
            </a:r>
          </a:p>
        </p:txBody>
      </p:sp>
      <p:pic>
        <p:nvPicPr>
          <p:cNvPr id="9" name="Content Placeholder 8"/>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bwMode="auto">
          <a:xfrm>
            <a:off x="3561700" y="276835"/>
            <a:ext cx="4415380" cy="54143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61700" y="5751988"/>
            <a:ext cx="5975685" cy="646331"/>
          </a:xfrm>
          <a:prstGeom prst="rect">
            <a:avLst/>
          </a:prstGeom>
          <a:noFill/>
        </p:spPr>
        <p:txBody>
          <a:bodyPr wrap="square" rtlCol="0">
            <a:spAutoFit/>
          </a:bodyPr>
          <a:lstStyle/>
          <a:p>
            <a:r>
              <a:rPr lang="en-US" b="1" dirty="0"/>
              <a:t>2023 ACC/AHA/ACCP/HRS Guideline for the Diagnosis and Management of Atrial Fibrillation</a:t>
            </a:r>
            <a:endParaRPr lang="en-US" dirty="0"/>
          </a:p>
        </p:txBody>
      </p:sp>
    </p:spTree>
    <p:extLst>
      <p:ext uri="{BB962C8B-B14F-4D97-AF65-F5344CB8AC3E}">
        <p14:creationId xmlns:p14="http://schemas.microsoft.com/office/powerpoint/2010/main" val="4013392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Risk Calculators</a:t>
            </a:r>
          </a:p>
        </p:txBody>
      </p:sp>
      <p:sp>
        <p:nvSpPr>
          <p:cNvPr id="7" name="Content Placeholder 6"/>
          <p:cNvSpPr>
            <a:spLocks noGrp="1"/>
          </p:cNvSpPr>
          <p:nvPr>
            <p:ph sz="quarter" idx="11"/>
          </p:nvPr>
        </p:nvSpPr>
        <p:spPr/>
        <p:txBody>
          <a:bodyPr>
            <a:normAutofit lnSpcReduction="10000"/>
          </a:bodyPr>
          <a:lstStyle/>
          <a:p>
            <a:r>
              <a:rPr lang="en-US" dirty="0"/>
              <a:t>CHADS2Vasc</a:t>
            </a:r>
          </a:p>
          <a:p>
            <a:pPr lvl="1"/>
            <a:r>
              <a:rPr lang="en-US" dirty="0"/>
              <a:t>Congestive Heart Failure/LV dysfunction</a:t>
            </a:r>
          </a:p>
          <a:p>
            <a:pPr lvl="1"/>
            <a:r>
              <a:rPr lang="en-US" dirty="0"/>
              <a:t>Hypertension</a:t>
            </a:r>
          </a:p>
          <a:p>
            <a:pPr lvl="1"/>
            <a:r>
              <a:rPr lang="en-US" dirty="0"/>
              <a:t>Age</a:t>
            </a:r>
          </a:p>
          <a:p>
            <a:pPr lvl="1"/>
            <a:r>
              <a:rPr lang="en-US" dirty="0"/>
              <a:t>Diabetes Mellitus</a:t>
            </a:r>
          </a:p>
          <a:p>
            <a:pPr lvl="1"/>
            <a:r>
              <a:rPr lang="en-US" dirty="0"/>
              <a:t>Stroke/TIA or Thromboembolism</a:t>
            </a:r>
          </a:p>
          <a:p>
            <a:pPr lvl="1"/>
            <a:r>
              <a:rPr lang="en-US" dirty="0"/>
              <a:t>Vascular Disease</a:t>
            </a:r>
          </a:p>
          <a:p>
            <a:pPr lvl="1"/>
            <a:r>
              <a:rPr lang="en-US" dirty="0"/>
              <a:t>Gender</a:t>
            </a:r>
          </a:p>
          <a:p>
            <a:r>
              <a:rPr lang="en-US" dirty="0"/>
              <a:t>Score 0 to 9 (0-15.2% annual risk for stroke)</a:t>
            </a:r>
          </a:p>
          <a:p>
            <a:pPr marL="0" indent="0">
              <a:buNone/>
            </a:pPr>
            <a:endParaRPr lang="en-US" dirty="0"/>
          </a:p>
        </p:txBody>
      </p:sp>
      <p:sp>
        <p:nvSpPr>
          <p:cNvPr id="4" name="Footer Placeholder 3">
            <a:extLst>
              <a:ext uri="{FF2B5EF4-FFF2-40B4-BE49-F238E27FC236}">
                <a16:creationId xmlns:a16="http://schemas.microsoft.com/office/drawing/2014/main" id="{0FA3E77A-A24B-1660-9D0B-D436C79C5875}"/>
              </a:ext>
            </a:extLst>
          </p:cNvPr>
          <p:cNvSpPr>
            <a:spLocks noGrp="1"/>
          </p:cNvSpPr>
          <p:nvPr>
            <p:ph type="ftr" sz="quarter" idx="3"/>
          </p:nvPr>
        </p:nvSpPr>
        <p:spPr/>
        <p:txBody>
          <a:bodyPr/>
          <a:lstStyle/>
          <a:p>
            <a:r>
              <a:rPr lang="en-US"/>
              <a:t>CREATING A HEALTHIER HAWAIʻI</a:t>
            </a:r>
          </a:p>
        </p:txBody>
      </p:sp>
      <p:sp>
        <p:nvSpPr>
          <p:cNvPr id="8" name="Text Placeholder 7"/>
          <p:cNvSpPr>
            <a:spLocks noGrp="1"/>
          </p:cNvSpPr>
          <p:nvPr>
            <p:ph type="body" sz="quarter" idx="12"/>
          </p:nvPr>
        </p:nvSpPr>
        <p:spPr/>
        <p:txBody>
          <a:bodyPr/>
          <a:lstStyle/>
          <a:p>
            <a:endParaRPr lang="en-US"/>
          </a:p>
        </p:txBody>
      </p:sp>
      <p:sp>
        <p:nvSpPr>
          <p:cNvPr id="9" name="Content Placeholder 8"/>
          <p:cNvSpPr>
            <a:spLocks noGrp="1"/>
          </p:cNvSpPr>
          <p:nvPr>
            <p:ph sz="quarter" idx="13"/>
          </p:nvPr>
        </p:nvSpPr>
        <p:spPr/>
        <p:txBody>
          <a:bodyPr>
            <a:normAutofit fontScale="92500" lnSpcReduction="20000"/>
          </a:bodyPr>
          <a:lstStyle/>
          <a:p>
            <a:r>
              <a:rPr lang="en-US" dirty="0"/>
              <a:t>HAS-BLED	</a:t>
            </a:r>
          </a:p>
          <a:p>
            <a:pPr lvl="1"/>
            <a:r>
              <a:rPr lang="en-US" dirty="0"/>
              <a:t>HTN &gt; 160 mmHg</a:t>
            </a:r>
          </a:p>
          <a:p>
            <a:pPr lvl="1"/>
            <a:r>
              <a:rPr lang="en-US" dirty="0"/>
              <a:t>Abnormal renal function</a:t>
            </a:r>
          </a:p>
          <a:p>
            <a:pPr lvl="1"/>
            <a:r>
              <a:rPr lang="en-US" dirty="0"/>
              <a:t>Abnormal liver function</a:t>
            </a:r>
          </a:p>
          <a:p>
            <a:pPr lvl="1"/>
            <a:r>
              <a:rPr lang="en-US" dirty="0"/>
              <a:t>Age</a:t>
            </a:r>
          </a:p>
          <a:p>
            <a:pPr lvl="1"/>
            <a:r>
              <a:rPr lang="en-US" dirty="0"/>
              <a:t>Prior stroke</a:t>
            </a:r>
          </a:p>
          <a:p>
            <a:pPr lvl="1"/>
            <a:r>
              <a:rPr lang="en-US" dirty="0"/>
              <a:t>Prior major bleed or predisposition</a:t>
            </a:r>
          </a:p>
          <a:p>
            <a:pPr lvl="1"/>
            <a:r>
              <a:rPr lang="en-US" dirty="0"/>
              <a:t>Labile INR (&lt;60% at target)</a:t>
            </a:r>
          </a:p>
          <a:p>
            <a:pPr lvl="1"/>
            <a:r>
              <a:rPr lang="en-US" dirty="0"/>
              <a:t>On drugs that predispose bleeding</a:t>
            </a:r>
          </a:p>
          <a:p>
            <a:pPr lvl="1"/>
            <a:r>
              <a:rPr lang="en-US" dirty="0"/>
              <a:t>Alcohol use</a:t>
            </a:r>
          </a:p>
          <a:p>
            <a:r>
              <a:rPr lang="en-US" dirty="0"/>
              <a:t>Score 0- 9 (0.6 - 1.13% to 4.9 -19.6% 1 year risk major bleed on OAC)</a:t>
            </a:r>
          </a:p>
        </p:txBody>
      </p:sp>
    </p:spTree>
    <p:extLst>
      <p:ext uri="{BB962C8B-B14F-4D97-AF65-F5344CB8AC3E}">
        <p14:creationId xmlns:p14="http://schemas.microsoft.com/office/powerpoint/2010/main" val="75074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F7C03E-BD0E-C739-5327-AECDE1932F44}"/>
              </a:ext>
            </a:extLst>
          </p:cNvPr>
          <p:cNvSpPr>
            <a:spLocks noGrp="1"/>
          </p:cNvSpPr>
          <p:nvPr>
            <p:ph type="ftr" sz="quarter" idx="3"/>
          </p:nvPr>
        </p:nvSpPr>
        <p:spPr/>
        <p:txBody>
          <a:bodyPr/>
          <a:lstStyle/>
          <a:p>
            <a:r>
              <a:rPr lang="en-US"/>
              <a:t>CREATING A HEALTHIER HAWAIʻI</a:t>
            </a:r>
          </a:p>
        </p:txBody>
      </p:sp>
      <p:pic>
        <p:nvPicPr>
          <p:cNvPr id="6" name="Main graphic"/>
          <p:cNvPicPr>
            <a:picLocks noGrp="1"/>
          </p:cNvPicPr>
          <p:nvPr>
            <p:ph sz="quarter" idx="11"/>
          </p:nvPr>
        </p:nvPicPr>
        <p:blipFill>
          <a:blip r:embed="rId2"/>
          <a:stretch/>
        </p:blipFill>
        <p:spPr>
          <a:xfrm>
            <a:off x="3454778" y="1236670"/>
            <a:ext cx="5044271" cy="3979932"/>
          </a:xfrm>
          <a:prstGeom prst="rect">
            <a:avLst/>
          </a:prstGeom>
          <a:ln>
            <a:noFill/>
          </a:ln>
        </p:spPr>
      </p:pic>
      <p:pic>
        <p:nvPicPr>
          <p:cNvPr id="7" name="logo"/>
          <p:cNvPicPr/>
          <p:nvPr/>
        </p:nvPicPr>
        <p:blipFill>
          <a:blip r:embed="rId3"/>
          <a:stretch/>
        </p:blipFill>
        <p:spPr>
          <a:xfrm>
            <a:off x="883920" y="5482380"/>
            <a:ext cx="360000" cy="475200"/>
          </a:xfrm>
          <a:prstGeom prst="rect">
            <a:avLst/>
          </a:prstGeom>
          <a:ln>
            <a:noFill/>
          </a:ln>
        </p:spPr>
      </p:pic>
      <p:sp>
        <p:nvSpPr>
          <p:cNvPr id="8" name="TextShape 1"/>
          <p:cNvSpPr txBox="1"/>
          <p:nvPr/>
        </p:nvSpPr>
        <p:spPr>
          <a:xfrm>
            <a:off x="1496640" y="5025180"/>
            <a:ext cx="4410720" cy="1188720"/>
          </a:xfrm>
          <a:prstGeom prst="rect">
            <a:avLst/>
          </a:prstGeom>
          <a:noFill/>
          <a:ln>
            <a:noFill/>
          </a:ln>
        </p:spPr>
        <p:txBody>
          <a:bodyPr lIns="36000" tIns="46800" rIns="36000" bIns="46800" anchor="b" anchorCtr="1"/>
          <a:lstStyle/>
          <a:p>
            <a:r>
              <a:rPr lang="en-US" sz="1100" spc="-1" dirty="0">
                <a:solidFill>
                  <a:srgbClr val="000000"/>
                </a:solidFill>
                <a:latin typeface="Arial"/>
              </a:rPr>
              <a:t>José A. </a:t>
            </a:r>
            <a:r>
              <a:rPr lang="en-US" sz="1100" spc="-1" dirty="0" err="1">
                <a:solidFill>
                  <a:srgbClr val="000000"/>
                </a:solidFill>
                <a:latin typeface="Arial"/>
              </a:rPr>
              <a:t>Joglar</a:t>
            </a:r>
            <a:r>
              <a:rPr lang="en-US" sz="1100" spc="-1" dirty="0">
                <a:solidFill>
                  <a:srgbClr val="000000"/>
                </a:solidFill>
                <a:latin typeface="Arial"/>
              </a:rPr>
              <a:t>. Circulation. 2023 ACC/AHA/ACCP/HRS Guideline for the Diagnosis and Management of Atrial Fibrillation: A Report of the American College of Cardiology/American Heart Association Joint Committee on Clinical Practice Guidelines, Volume: 149, Issue: 1, Pages: e1-e156, DOI: (10.1161/CIR.0000000000001193) </a:t>
            </a:r>
          </a:p>
        </p:txBody>
      </p:sp>
      <p:sp>
        <p:nvSpPr>
          <p:cNvPr id="9" name="TextShape 2"/>
          <p:cNvSpPr txBox="1"/>
          <p:nvPr/>
        </p:nvSpPr>
        <p:spPr>
          <a:xfrm>
            <a:off x="6617193" y="4842300"/>
            <a:ext cx="3846240" cy="1371600"/>
          </a:xfrm>
          <a:prstGeom prst="rect">
            <a:avLst/>
          </a:prstGeom>
          <a:noFill/>
          <a:ln>
            <a:noFill/>
          </a:ln>
        </p:spPr>
        <p:txBody>
          <a:bodyPr lIns="36000" tIns="46800" rIns="36000" bIns="46800" anchor="b" anchorCtr="1"/>
          <a:lstStyle/>
          <a:p>
            <a:r>
              <a:rPr lang="en-US" sz="1000" spc="-1" dirty="0">
                <a:solidFill>
                  <a:srgbClr val="000000"/>
                </a:solidFill>
                <a:latin typeface="Arial"/>
              </a:rPr>
              <a:t>© 2023 by the American College of Cardiology Foundation and the American Heart Association, Inc.</a:t>
            </a:r>
          </a:p>
        </p:txBody>
      </p:sp>
    </p:spTree>
    <p:extLst>
      <p:ext uri="{BB962C8B-B14F-4D97-AF65-F5344CB8AC3E}">
        <p14:creationId xmlns:p14="http://schemas.microsoft.com/office/powerpoint/2010/main" val="1335461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98451" y="1059873"/>
            <a:ext cx="11595100" cy="4836809"/>
          </a:xfrm>
        </p:spPr>
        <p:txBody>
          <a:bodyPr/>
          <a:lstStyle/>
          <a:p>
            <a:r>
              <a:rPr lang="en-US" dirty="0"/>
              <a:t>Pt is a 77 y/o man with diagnosis of PAF, CVA and had a severe GIB requiring hospitalization.</a:t>
            </a:r>
          </a:p>
          <a:p>
            <a:pPr lvl="1"/>
            <a:r>
              <a:rPr lang="en-US" dirty="0"/>
              <a:t>Pt Jehovah’s Witness, refusing blood transfusion</a:t>
            </a:r>
          </a:p>
          <a:p>
            <a:pPr lvl="1"/>
            <a:r>
              <a:rPr lang="en-US" dirty="0"/>
              <a:t>HTN</a:t>
            </a:r>
          </a:p>
          <a:p>
            <a:pPr lvl="1"/>
            <a:r>
              <a:rPr lang="en-US" dirty="0"/>
              <a:t>Normal renal function, liver function, LVEF normal</a:t>
            </a:r>
          </a:p>
          <a:p>
            <a:r>
              <a:rPr lang="en-US" dirty="0"/>
              <a:t>CHADS2Vasc score – 5, High risk 6.7% annual risk for stroke</a:t>
            </a:r>
          </a:p>
          <a:p>
            <a:r>
              <a:rPr lang="en-US" dirty="0"/>
              <a:t>HAS-BLED score – 4, High risk 4.9-19.6% annual major bleed risk on OAC</a:t>
            </a:r>
          </a:p>
        </p:txBody>
      </p:sp>
      <p:sp>
        <p:nvSpPr>
          <p:cNvPr id="4" name="Footer Placeholder 3"/>
          <p:cNvSpPr>
            <a:spLocks noGrp="1"/>
          </p:cNvSpPr>
          <p:nvPr>
            <p:ph type="ftr" sz="quarter" idx="3"/>
          </p:nvPr>
        </p:nvSpPr>
        <p:spPr/>
        <p:txBody>
          <a:bodyPr/>
          <a:lstStyle/>
          <a:p>
            <a:r>
              <a:rPr lang="en-US"/>
              <a:t>CREATING A HEALTHIER HAWAIʻI</a:t>
            </a: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2282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a:t>CREATING A HEALTHIER HAWAIʻI</a:t>
            </a:r>
          </a:p>
        </p:txBody>
      </p:sp>
      <p:pic>
        <p:nvPicPr>
          <p:cNvPr id="2050" name="Picture 2" descr="What to do? - quickmeme"/>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232150" y="1060090"/>
            <a:ext cx="57277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008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LAAO as an alternative to OAC</a:t>
            </a:r>
          </a:p>
        </p:txBody>
      </p:sp>
      <p:sp>
        <p:nvSpPr>
          <p:cNvPr id="4" name="Footer Placeholder 3"/>
          <p:cNvSpPr>
            <a:spLocks noGrp="1"/>
          </p:cNvSpPr>
          <p:nvPr>
            <p:ph type="ftr" sz="quarter" idx="3"/>
          </p:nvPr>
        </p:nvSpPr>
        <p:spPr/>
        <p:txBody>
          <a:bodyPr/>
          <a:lstStyle/>
          <a:p>
            <a:r>
              <a:rPr lang="en-US"/>
              <a:t>CREATING A HEALTHIER HAWAIʻI</a:t>
            </a:r>
          </a:p>
        </p:txBody>
      </p:sp>
      <p:pic>
        <p:nvPicPr>
          <p:cNvPr id="6" name="Content Placeholder 5"/>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bwMode="auto">
          <a:xfrm>
            <a:off x="2995352" y="1433931"/>
            <a:ext cx="6201295" cy="4360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61700" y="5751988"/>
            <a:ext cx="5975685" cy="646331"/>
          </a:xfrm>
          <a:prstGeom prst="rect">
            <a:avLst/>
          </a:prstGeom>
          <a:noFill/>
        </p:spPr>
        <p:txBody>
          <a:bodyPr wrap="square" rtlCol="0">
            <a:spAutoFit/>
          </a:bodyPr>
          <a:lstStyle/>
          <a:p>
            <a:r>
              <a:rPr lang="en-US" b="1" dirty="0"/>
              <a:t>2023 ACC/AHA/ACCP/HRS Guideline for the Diagnosis and Management of Atrial Fibrillation</a:t>
            </a:r>
            <a:endParaRPr lang="en-US" dirty="0"/>
          </a:p>
        </p:txBody>
      </p:sp>
    </p:spTree>
    <p:extLst>
      <p:ext uri="{BB962C8B-B14F-4D97-AF65-F5344CB8AC3E}">
        <p14:creationId xmlns:p14="http://schemas.microsoft.com/office/powerpoint/2010/main" val="3101172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993902" y="1331913"/>
            <a:ext cx="6204195" cy="4564062"/>
          </a:xfrm>
        </p:spPr>
      </p:pic>
      <p:sp>
        <p:nvSpPr>
          <p:cNvPr id="4" name="Footer Placeholder 3">
            <a:extLst>
              <a:ext uri="{FF2B5EF4-FFF2-40B4-BE49-F238E27FC236}">
                <a16:creationId xmlns:a16="http://schemas.microsoft.com/office/drawing/2014/main" id="{6B0050E0-327C-C315-E19C-FD6F784FE851}"/>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32286815-CD16-6738-C88F-C90FEC8A2F04}"/>
              </a:ext>
            </a:extLst>
          </p:cNvPr>
          <p:cNvSpPr>
            <a:spLocks noGrp="1"/>
          </p:cNvSpPr>
          <p:nvPr>
            <p:ph type="body" sz="quarter" idx="12"/>
          </p:nvPr>
        </p:nvSpPr>
        <p:spPr/>
        <p:txBody>
          <a:bodyPr/>
          <a:lstStyle/>
          <a:p>
            <a:endParaRPr lang="en-US"/>
          </a:p>
        </p:txBody>
      </p:sp>
      <p:cxnSp>
        <p:nvCxnSpPr>
          <p:cNvPr id="8" name="Straight Arrow Connector 7"/>
          <p:cNvCxnSpPr/>
          <p:nvPr/>
        </p:nvCxnSpPr>
        <p:spPr>
          <a:xfrm flipH="1">
            <a:off x="6515100" y="2171700"/>
            <a:ext cx="4133851" cy="1695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0039350" y="1638300"/>
            <a:ext cx="1853817" cy="646331"/>
          </a:xfrm>
          <a:prstGeom prst="rect">
            <a:avLst/>
          </a:prstGeom>
          <a:noFill/>
        </p:spPr>
        <p:txBody>
          <a:bodyPr wrap="square" rtlCol="0">
            <a:spAutoFit/>
          </a:bodyPr>
          <a:lstStyle/>
          <a:p>
            <a:r>
              <a:rPr lang="en-US" dirty="0"/>
              <a:t>Left Atrial Appendage</a:t>
            </a:r>
          </a:p>
        </p:txBody>
      </p:sp>
    </p:spTree>
    <p:extLst>
      <p:ext uri="{BB962C8B-B14F-4D97-AF65-F5344CB8AC3E}">
        <p14:creationId xmlns:p14="http://schemas.microsoft.com/office/powerpoint/2010/main" val="3492565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LAAO as an alternative to OAC	</a:t>
            </a:r>
          </a:p>
        </p:txBody>
      </p:sp>
      <p:sp>
        <p:nvSpPr>
          <p:cNvPr id="3" name="Content Placeholder 2"/>
          <p:cNvSpPr>
            <a:spLocks noGrp="1"/>
          </p:cNvSpPr>
          <p:nvPr>
            <p:ph sz="quarter" idx="11"/>
          </p:nvPr>
        </p:nvSpPr>
        <p:spPr/>
        <p:txBody>
          <a:bodyPr>
            <a:normAutofit fontScale="92500"/>
          </a:bodyPr>
          <a:lstStyle/>
          <a:p>
            <a:r>
              <a:rPr lang="en-US" dirty="0"/>
              <a:t>PROTECT-AF Trial – Holmes et al. The Lancet. Aug 15, 2009. Volume 374, 534-542.</a:t>
            </a:r>
          </a:p>
          <a:p>
            <a:pPr lvl="1"/>
            <a:r>
              <a:rPr lang="en-US" dirty="0"/>
              <a:t>LAAO with Watchman vs Warfarin therapy non inferior for composite endpoint of stroke/cardiovascular death/systemic embolism</a:t>
            </a:r>
          </a:p>
          <a:p>
            <a:pPr lvl="1"/>
            <a:endParaRPr lang="en-US" dirty="0"/>
          </a:p>
          <a:p>
            <a:r>
              <a:rPr lang="en-US" dirty="0" err="1"/>
              <a:t>Amplatzer</a:t>
            </a:r>
            <a:r>
              <a:rPr lang="en-US" dirty="0"/>
              <a:t> IDE Study – </a:t>
            </a:r>
            <a:r>
              <a:rPr lang="en-US" dirty="0" err="1"/>
              <a:t>Lakkireddy</a:t>
            </a:r>
            <a:r>
              <a:rPr lang="en-US" dirty="0"/>
              <a:t> et al.  Circulation.  August 2021. Volume 144 (19)</a:t>
            </a:r>
          </a:p>
          <a:p>
            <a:pPr lvl="1"/>
            <a:r>
              <a:rPr lang="en-US" dirty="0"/>
              <a:t>LAAO occlusion with Amulet vs. Watchman non inferior safety and effectiveness</a:t>
            </a:r>
          </a:p>
          <a:p>
            <a:pPr lvl="1"/>
            <a:r>
              <a:rPr lang="en-US" dirty="0"/>
              <a:t>Amulet with superior compared to Watchman for complete sealing of the appendage</a:t>
            </a:r>
          </a:p>
          <a:p>
            <a:pPr lvl="1"/>
            <a:r>
              <a:rPr lang="en-US" dirty="0"/>
              <a:t>Amulet had a higher procedure related complication rate compared to Watchman which decreased with operator experience</a:t>
            </a:r>
          </a:p>
        </p:txBody>
      </p:sp>
      <p:sp>
        <p:nvSpPr>
          <p:cNvPr id="4" name="Footer Placeholder 3"/>
          <p:cNvSpPr>
            <a:spLocks noGrp="1"/>
          </p:cNvSpPr>
          <p:nvPr>
            <p:ph type="ftr" sz="quarter" idx="3"/>
          </p:nvPr>
        </p:nvSpPr>
        <p:spPr/>
        <p:txBody>
          <a:bodyPr/>
          <a:lstStyle/>
          <a:p>
            <a:r>
              <a:rPr lang="en-US"/>
              <a:t>CREATING A HEALTHIER HAWAIʻI</a:t>
            </a: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5361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1875140" y="337369"/>
            <a:ext cx="7764159" cy="5642422"/>
          </a:xfrm>
        </p:spPr>
      </p:pic>
      <p:sp>
        <p:nvSpPr>
          <p:cNvPr id="4" name="Footer Placeholder 3">
            <a:extLst>
              <a:ext uri="{FF2B5EF4-FFF2-40B4-BE49-F238E27FC236}">
                <a16:creationId xmlns:a16="http://schemas.microsoft.com/office/drawing/2014/main" id="{18D808CE-9C03-8A93-58D3-88FB321D55DE}"/>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12864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a:t>CREATING A HEALTHIER HAWAIʻI</a:t>
            </a:r>
          </a:p>
        </p:txBody>
      </p:sp>
      <p:sp>
        <p:nvSpPr>
          <p:cNvPr id="5" name="Text Placeholder 4"/>
          <p:cNvSpPr>
            <a:spLocks noGrp="1"/>
          </p:cNvSpPr>
          <p:nvPr>
            <p:ph type="body" sz="quarter" idx="12"/>
          </p:nvPr>
        </p:nvSpPr>
        <p:spPr/>
        <p:txBody>
          <a:bodyPr/>
          <a:lstStyle/>
          <a:p>
            <a:endParaRPr lang="en-US"/>
          </a:p>
        </p:txBody>
      </p:sp>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442582" y="431963"/>
            <a:ext cx="6936369" cy="5553757"/>
          </a:xfrm>
          <a:prstGeom prst="rect">
            <a:avLst/>
          </a:prstGeom>
        </p:spPr>
      </p:pic>
    </p:spTree>
    <p:extLst>
      <p:ext uri="{BB962C8B-B14F-4D97-AF65-F5344CB8AC3E}">
        <p14:creationId xmlns:p14="http://schemas.microsoft.com/office/powerpoint/2010/main" val="1148823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4BEDDE-6F63-9609-3D9A-AF8769A9DACF}"/>
              </a:ext>
            </a:extLst>
          </p:cNvPr>
          <p:cNvSpPr>
            <a:spLocks noGrp="1"/>
          </p:cNvSpPr>
          <p:nvPr>
            <p:ph type="ftr" sz="quarter" idx="3"/>
          </p:nvPr>
        </p:nvSpPr>
        <p:spPr/>
        <p:txBody>
          <a:bodyPr/>
          <a:lstStyle/>
          <a:p>
            <a:r>
              <a:rPr lang="en-US"/>
              <a:t>CREATING A HEALTHIER HAWAIʻI</a:t>
            </a:r>
          </a:p>
        </p:txBody>
      </p:sp>
      <p:pic>
        <p:nvPicPr>
          <p:cNvPr id="9" name="Picture 8">
            <a:extLst>
              <a:ext uri="{FF2B5EF4-FFF2-40B4-BE49-F238E27FC236}">
                <a16:creationId xmlns:a16="http://schemas.microsoft.com/office/drawing/2014/main" id="{AA65B502-93BB-F673-E61C-98576F162510}"/>
              </a:ext>
            </a:extLst>
          </p:cNvPr>
          <p:cNvPicPr>
            <a:picLocks noChangeAspect="1"/>
          </p:cNvPicPr>
          <p:nvPr/>
        </p:nvPicPr>
        <p:blipFill>
          <a:blip r:embed="rId2"/>
          <a:stretch>
            <a:fillRect/>
          </a:stretch>
        </p:blipFill>
        <p:spPr>
          <a:xfrm>
            <a:off x="0" y="459717"/>
            <a:ext cx="6579005" cy="3951509"/>
          </a:xfrm>
          <a:prstGeom prst="rect">
            <a:avLst/>
          </a:prstGeom>
        </p:spPr>
      </p:pic>
      <p:pic>
        <p:nvPicPr>
          <p:cNvPr id="3" name="Picture 2">
            <a:extLst>
              <a:ext uri="{FF2B5EF4-FFF2-40B4-BE49-F238E27FC236}">
                <a16:creationId xmlns:a16="http://schemas.microsoft.com/office/drawing/2014/main" id="{4C439159-A6CE-50A2-A0E4-854EBD61E02A}"/>
              </a:ext>
            </a:extLst>
          </p:cNvPr>
          <p:cNvPicPr>
            <a:picLocks noChangeAspect="1"/>
          </p:cNvPicPr>
          <p:nvPr/>
        </p:nvPicPr>
        <p:blipFill>
          <a:blip r:embed="rId3"/>
          <a:stretch>
            <a:fillRect/>
          </a:stretch>
        </p:blipFill>
        <p:spPr>
          <a:xfrm>
            <a:off x="6096000" y="1804761"/>
            <a:ext cx="6087325" cy="3248478"/>
          </a:xfrm>
          <a:prstGeom prst="rect">
            <a:avLst/>
          </a:prstGeom>
        </p:spPr>
      </p:pic>
      <p:pic>
        <p:nvPicPr>
          <p:cNvPr id="7" name="Picture 6">
            <a:extLst>
              <a:ext uri="{FF2B5EF4-FFF2-40B4-BE49-F238E27FC236}">
                <a16:creationId xmlns:a16="http://schemas.microsoft.com/office/drawing/2014/main" id="{E0282BD1-AE09-ECDA-C566-51B2B71F5CA2}"/>
              </a:ext>
            </a:extLst>
          </p:cNvPr>
          <p:cNvPicPr>
            <a:picLocks noChangeAspect="1"/>
          </p:cNvPicPr>
          <p:nvPr/>
        </p:nvPicPr>
        <p:blipFill>
          <a:blip r:embed="rId4"/>
          <a:stretch>
            <a:fillRect/>
          </a:stretch>
        </p:blipFill>
        <p:spPr>
          <a:xfrm>
            <a:off x="6161988" y="3710910"/>
            <a:ext cx="2600688" cy="171474"/>
          </a:xfrm>
          <a:prstGeom prst="rect">
            <a:avLst/>
          </a:prstGeom>
        </p:spPr>
      </p:pic>
    </p:spTree>
    <p:extLst>
      <p:ext uri="{BB962C8B-B14F-4D97-AF65-F5344CB8AC3E}">
        <p14:creationId xmlns:p14="http://schemas.microsoft.com/office/powerpoint/2010/main" val="4293830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636304" y="375495"/>
            <a:ext cx="6811308" cy="5610225"/>
          </a:xfrm>
        </p:spPr>
      </p:pic>
      <p:sp>
        <p:nvSpPr>
          <p:cNvPr id="4" name="Footer Placeholder 3">
            <a:extLst>
              <a:ext uri="{FF2B5EF4-FFF2-40B4-BE49-F238E27FC236}">
                <a16:creationId xmlns:a16="http://schemas.microsoft.com/office/drawing/2014/main" id="{61A76239-A099-6607-043F-99405FABB2D5}"/>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A72802AC-3ECB-9797-18E2-FA6008A21CA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9685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 LAAO</a:t>
            </a:r>
          </a:p>
        </p:txBody>
      </p:sp>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931010" y="1331913"/>
            <a:ext cx="6329979" cy="4564062"/>
          </a:xfrm>
        </p:spPr>
      </p:pic>
      <p:sp>
        <p:nvSpPr>
          <p:cNvPr id="4" name="Footer Placeholder 3"/>
          <p:cNvSpPr>
            <a:spLocks noGrp="1"/>
          </p:cNvSpPr>
          <p:nvPr>
            <p:ph type="ftr" sz="quarter" idx="3"/>
          </p:nvPr>
        </p:nvSpPr>
        <p:spPr/>
        <p:txBody>
          <a:bodyPr/>
          <a:lstStyle/>
          <a:p>
            <a:r>
              <a:rPr lang="en-US"/>
              <a:t>CREATING A HEALTHIER HAWAIʻI</a:t>
            </a: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0979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US" dirty="0"/>
              <a:t>Pt seen in clinic post CT, doing well no complications</a:t>
            </a:r>
          </a:p>
          <a:p>
            <a:r>
              <a:rPr lang="en-US" dirty="0"/>
              <a:t>Plan for total 6 months DAPT then </a:t>
            </a:r>
            <a:r>
              <a:rPr lang="en-US" dirty="0" err="1"/>
              <a:t>asa</a:t>
            </a:r>
            <a:r>
              <a:rPr lang="en-US" dirty="0"/>
              <a:t> after</a:t>
            </a:r>
          </a:p>
        </p:txBody>
      </p:sp>
      <p:sp>
        <p:nvSpPr>
          <p:cNvPr id="4" name="Footer Placeholder 3"/>
          <p:cNvSpPr>
            <a:spLocks noGrp="1"/>
          </p:cNvSpPr>
          <p:nvPr>
            <p:ph type="ftr" sz="quarter" idx="3"/>
          </p:nvPr>
        </p:nvSpPr>
        <p:spPr/>
        <p:txBody>
          <a:bodyPr/>
          <a:lstStyle/>
          <a:p>
            <a:r>
              <a:rPr lang="en-US"/>
              <a:t>CREATING A HEALTHIER HAWAIʻI</a:t>
            </a: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08551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US" dirty="0"/>
              <a:t>LAAO has been a successful alternative to OAC in appropriate patients</a:t>
            </a:r>
          </a:p>
          <a:p>
            <a:r>
              <a:rPr lang="en-US" dirty="0"/>
              <a:t>Procedure is done both at Straub (Watchman) and Pali </a:t>
            </a:r>
            <a:r>
              <a:rPr lang="en-US" dirty="0" err="1"/>
              <a:t>Momi</a:t>
            </a:r>
            <a:r>
              <a:rPr lang="en-US" dirty="0"/>
              <a:t> (Amulet)</a:t>
            </a:r>
          </a:p>
          <a:p>
            <a:r>
              <a:rPr lang="en-US" dirty="0"/>
              <a:t>Data from long term follow up studies demonstrate continued safety and efficacy of both devices</a:t>
            </a:r>
          </a:p>
          <a:p>
            <a:pPr marL="0" indent="0">
              <a:buNone/>
            </a:pPr>
            <a:endParaRPr lang="en-US" dirty="0"/>
          </a:p>
        </p:txBody>
      </p:sp>
      <p:sp>
        <p:nvSpPr>
          <p:cNvPr id="4" name="Footer Placeholder 3"/>
          <p:cNvSpPr>
            <a:spLocks noGrp="1"/>
          </p:cNvSpPr>
          <p:nvPr>
            <p:ph type="ftr" sz="quarter" idx="3"/>
          </p:nvPr>
        </p:nvSpPr>
        <p:spPr/>
        <p:txBody>
          <a:bodyPr/>
          <a:lstStyle/>
          <a:p>
            <a:r>
              <a:rPr lang="en-US"/>
              <a:t>CREATING A HEALTHIER HAWAIʻI</a:t>
            </a: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5601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3A76B-71D9-0CC4-C569-56F79BE9C37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D5D96C-E023-E1B9-3B0C-F70CDF5EF485}"/>
              </a:ext>
            </a:extLst>
          </p:cNvPr>
          <p:cNvSpPr>
            <a:spLocks noGrp="1"/>
          </p:cNvSpPr>
          <p:nvPr>
            <p:ph type="ftr" sz="quarter" idx="3"/>
          </p:nvPr>
        </p:nvSpPr>
        <p:spPr/>
        <p:txBody>
          <a:bodyPr/>
          <a:lstStyle/>
          <a:p>
            <a:r>
              <a:rPr lang="en-US"/>
              <a:t>CREATING A HEALTHIER HAWAIʻI</a:t>
            </a:r>
          </a:p>
        </p:txBody>
      </p:sp>
      <p:sp>
        <p:nvSpPr>
          <p:cNvPr id="5" name="Title 1">
            <a:extLst>
              <a:ext uri="{FF2B5EF4-FFF2-40B4-BE49-F238E27FC236}">
                <a16:creationId xmlns:a16="http://schemas.microsoft.com/office/drawing/2014/main" id="{697A4FEE-CDE0-8EF6-18C6-9EDC7DB357EB}"/>
              </a:ext>
            </a:extLst>
          </p:cNvPr>
          <p:cNvSpPr txBox="1">
            <a:spLocks/>
          </p:cNvSpPr>
          <p:nvPr/>
        </p:nvSpPr>
        <p:spPr>
          <a:xfrm>
            <a:off x="2019300" y="826100"/>
            <a:ext cx="8153400" cy="533400"/>
          </a:xfrm>
          <a:prstGeom prst="rect">
            <a:avLst/>
          </a:prstGeom>
        </p:spPr>
        <p:txBody>
          <a:bodyPr vert="horz" lIns="91440" tIns="45720" rIns="91440" bIns="9144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stStyle>
          <a:p>
            <a:pPr algn="ctr"/>
            <a:r>
              <a:rPr lang="en-US" b="1" dirty="0"/>
              <a:t>AF Ablation</a:t>
            </a:r>
            <a:endParaRPr lang="en-US" dirty="0"/>
          </a:p>
        </p:txBody>
      </p:sp>
      <p:sp>
        <p:nvSpPr>
          <p:cNvPr id="6" name="Subtitle 2">
            <a:extLst>
              <a:ext uri="{FF2B5EF4-FFF2-40B4-BE49-F238E27FC236}">
                <a16:creationId xmlns:a16="http://schemas.microsoft.com/office/drawing/2014/main" id="{0A997D55-1B29-07B1-3105-DEC462CB9E49}"/>
              </a:ext>
            </a:extLst>
          </p:cNvPr>
          <p:cNvSpPr txBox="1">
            <a:spLocks/>
          </p:cNvSpPr>
          <p:nvPr/>
        </p:nvSpPr>
        <p:spPr>
          <a:xfrm>
            <a:off x="2106005" y="4527551"/>
            <a:ext cx="7827264" cy="182880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tx2"/>
                </a:solidFill>
              </a:rPr>
              <a:t>Pattara Rattanawong, MD, FACC, FHRS</a:t>
            </a:r>
          </a:p>
          <a:p>
            <a:pPr marL="0" indent="0" algn="ctr">
              <a:buNone/>
            </a:pPr>
            <a:r>
              <a:rPr lang="en-US" sz="1600" dirty="0">
                <a:solidFill>
                  <a:schemeClr val="tx2"/>
                </a:solidFill>
              </a:rPr>
              <a:t>Cardiac Electrophysiologist</a:t>
            </a:r>
            <a:br>
              <a:rPr lang="en-US" sz="1600" dirty="0">
                <a:solidFill>
                  <a:schemeClr val="tx2"/>
                </a:solidFill>
              </a:rPr>
            </a:br>
            <a:r>
              <a:rPr lang="en-US" sz="1600" dirty="0">
                <a:solidFill>
                  <a:schemeClr val="tx2"/>
                </a:solidFill>
              </a:rPr>
              <a:t>Director of EP lab and Sport/Genetic EP Clinic</a:t>
            </a:r>
          </a:p>
          <a:p>
            <a:pPr marL="0" indent="0" algn="ctr">
              <a:buNone/>
            </a:pPr>
            <a:r>
              <a:rPr lang="en-US" sz="1600" dirty="0">
                <a:solidFill>
                  <a:schemeClr val="tx2"/>
                </a:solidFill>
              </a:rPr>
              <a:t>Pali Momi Medical Center | Hawai‘i Pacific Health</a:t>
            </a:r>
          </a:p>
          <a:p>
            <a:pPr marL="0" indent="0" algn="ctr">
              <a:buNone/>
            </a:pPr>
            <a:r>
              <a:rPr lang="en-US" sz="1600" dirty="0">
                <a:solidFill>
                  <a:schemeClr val="tx2"/>
                </a:solidFill>
              </a:rPr>
              <a:t>Research Collaborator | Mayo Clinic</a:t>
            </a:r>
          </a:p>
        </p:txBody>
      </p:sp>
      <p:pic>
        <p:nvPicPr>
          <p:cNvPr id="8" name="Picture 7">
            <a:extLst>
              <a:ext uri="{FF2B5EF4-FFF2-40B4-BE49-F238E27FC236}">
                <a16:creationId xmlns:a16="http://schemas.microsoft.com/office/drawing/2014/main" id="{AF63A7C8-40A3-E293-F091-84C57FDF42CB}"/>
              </a:ext>
            </a:extLst>
          </p:cNvPr>
          <p:cNvPicPr>
            <a:picLocks noChangeAspect="1"/>
          </p:cNvPicPr>
          <p:nvPr/>
        </p:nvPicPr>
        <p:blipFill>
          <a:blip r:embed="rId2"/>
          <a:stretch>
            <a:fillRect/>
          </a:stretch>
        </p:blipFill>
        <p:spPr>
          <a:xfrm>
            <a:off x="4790796" y="1597566"/>
            <a:ext cx="2263336" cy="2453853"/>
          </a:xfrm>
          <a:prstGeom prst="rect">
            <a:avLst/>
          </a:prstGeom>
        </p:spPr>
      </p:pic>
    </p:spTree>
    <p:extLst>
      <p:ext uri="{BB962C8B-B14F-4D97-AF65-F5344CB8AC3E}">
        <p14:creationId xmlns:p14="http://schemas.microsoft.com/office/powerpoint/2010/main" val="2857041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F9A06-3F58-3247-EE19-987175AA4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06CCA-93E1-334C-13EE-D0E60FE5F73F}"/>
              </a:ext>
            </a:extLst>
          </p:cNvPr>
          <p:cNvSpPr>
            <a:spLocks noGrp="1"/>
          </p:cNvSpPr>
          <p:nvPr>
            <p:ph type="title"/>
          </p:nvPr>
        </p:nvSpPr>
        <p:spPr/>
        <p:txBody>
          <a:bodyPr/>
          <a:lstStyle/>
          <a:p>
            <a:r>
              <a:rPr lang="en-US" dirty="0"/>
              <a:t>What is the most important management of AF? </a:t>
            </a:r>
          </a:p>
        </p:txBody>
      </p:sp>
      <p:sp>
        <p:nvSpPr>
          <p:cNvPr id="4" name="Footer Placeholder 3">
            <a:extLst>
              <a:ext uri="{FF2B5EF4-FFF2-40B4-BE49-F238E27FC236}">
                <a16:creationId xmlns:a16="http://schemas.microsoft.com/office/drawing/2014/main" id="{F9ED716E-2369-0A9A-A736-0E41D7E237A9}"/>
              </a:ext>
            </a:extLst>
          </p:cNvPr>
          <p:cNvSpPr>
            <a:spLocks noGrp="1"/>
          </p:cNvSpPr>
          <p:nvPr>
            <p:ph type="ftr" sz="quarter" idx="3"/>
          </p:nvPr>
        </p:nvSpPr>
        <p:spPr/>
        <p:txBody>
          <a:bodyPr/>
          <a:lstStyle/>
          <a:p>
            <a:r>
              <a:rPr lang="en-US"/>
              <a:t>CREATING A HEALTHIER HAWAIʻI</a:t>
            </a:r>
          </a:p>
        </p:txBody>
      </p:sp>
      <p:pic>
        <p:nvPicPr>
          <p:cNvPr id="6" name="Content Placeholder 5">
            <a:extLst>
              <a:ext uri="{FF2B5EF4-FFF2-40B4-BE49-F238E27FC236}">
                <a16:creationId xmlns:a16="http://schemas.microsoft.com/office/drawing/2014/main" id="{110A075D-3D29-BB58-2298-AE28444A901B}"/>
              </a:ext>
            </a:extLst>
          </p:cNvPr>
          <p:cNvPicPr>
            <a:picLocks noGrp="1" noChangeAspect="1"/>
          </p:cNvPicPr>
          <p:nvPr>
            <p:ph sz="quarter" idx="11"/>
          </p:nvPr>
        </p:nvPicPr>
        <p:blipFill>
          <a:blip r:embed="rId2"/>
          <a:srcRect b="80686"/>
          <a:stretch/>
        </p:blipFill>
        <p:spPr>
          <a:xfrm>
            <a:off x="298066" y="963660"/>
            <a:ext cx="11595100" cy="2568812"/>
          </a:xfrm>
          <a:prstGeom prst="rect">
            <a:avLst/>
          </a:prstGeom>
        </p:spPr>
      </p:pic>
      <p:pic>
        <p:nvPicPr>
          <p:cNvPr id="7" name="Picture 6">
            <a:extLst>
              <a:ext uri="{FF2B5EF4-FFF2-40B4-BE49-F238E27FC236}">
                <a16:creationId xmlns:a16="http://schemas.microsoft.com/office/drawing/2014/main" id="{4B3FBB2A-4B8B-56A9-AD9D-EB618D6B8992}"/>
              </a:ext>
            </a:extLst>
          </p:cNvPr>
          <p:cNvPicPr>
            <a:picLocks noChangeAspect="1"/>
          </p:cNvPicPr>
          <p:nvPr/>
        </p:nvPicPr>
        <p:blipFill>
          <a:blip r:embed="rId2"/>
          <a:srcRect t="24804" b="70196"/>
          <a:stretch/>
        </p:blipFill>
        <p:spPr>
          <a:xfrm>
            <a:off x="298066" y="3143108"/>
            <a:ext cx="11850123" cy="679643"/>
          </a:xfrm>
          <a:prstGeom prst="rect">
            <a:avLst/>
          </a:prstGeom>
        </p:spPr>
      </p:pic>
      <p:pic>
        <p:nvPicPr>
          <p:cNvPr id="8" name="Picture 7">
            <a:extLst>
              <a:ext uri="{FF2B5EF4-FFF2-40B4-BE49-F238E27FC236}">
                <a16:creationId xmlns:a16="http://schemas.microsoft.com/office/drawing/2014/main" id="{9F4FE123-6F84-68AE-6DC6-8DFD9D74B222}"/>
              </a:ext>
            </a:extLst>
          </p:cNvPr>
          <p:cNvPicPr>
            <a:picLocks noChangeAspect="1"/>
          </p:cNvPicPr>
          <p:nvPr/>
        </p:nvPicPr>
        <p:blipFill>
          <a:blip r:embed="rId2"/>
          <a:srcRect t="72647" b="24020"/>
          <a:stretch/>
        </p:blipFill>
        <p:spPr>
          <a:xfrm>
            <a:off x="298066" y="3850749"/>
            <a:ext cx="12085351" cy="462087"/>
          </a:xfrm>
          <a:prstGeom prst="rect">
            <a:avLst/>
          </a:prstGeom>
        </p:spPr>
      </p:pic>
      <p:pic>
        <p:nvPicPr>
          <p:cNvPr id="9" name="Picture 2" descr="Download Clear OpenAI ChatGPT Logo - Different ChatGPT Dimensions With  Variations - Chat GPT AI Hub">
            <a:extLst>
              <a:ext uri="{FF2B5EF4-FFF2-40B4-BE49-F238E27FC236}">
                <a16:creationId xmlns:a16="http://schemas.microsoft.com/office/drawing/2014/main" id="{9E2AA663-C754-2B01-670F-324C2BBB3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481" y="4603115"/>
            <a:ext cx="5964937" cy="175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724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956AD3-7404-2236-BB34-527388ABBB5D}"/>
              </a:ext>
            </a:extLst>
          </p:cNvPr>
          <p:cNvSpPr>
            <a:spLocks noGrp="1"/>
          </p:cNvSpPr>
          <p:nvPr>
            <p:ph type="ftr" sz="quarter" idx="3"/>
          </p:nvPr>
        </p:nvSpPr>
        <p:spPr/>
        <p:txBody>
          <a:bodyPr/>
          <a:lstStyle/>
          <a:p>
            <a:r>
              <a:rPr lang="en-US"/>
              <a:t>CREATING A HEALTHIER HAWAIʻI</a:t>
            </a:r>
          </a:p>
        </p:txBody>
      </p:sp>
      <p:pic>
        <p:nvPicPr>
          <p:cNvPr id="7" name="Picture 4">
            <a:extLst>
              <a:ext uri="{FF2B5EF4-FFF2-40B4-BE49-F238E27FC236}">
                <a16:creationId xmlns:a16="http://schemas.microsoft.com/office/drawing/2014/main" id="{312BC83D-D0B6-DF24-49D8-0173DA3E7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2238270" y="3048864"/>
            <a:ext cx="3048000" cy="2994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upraventricular Arrhythmias: Clinical Framework and Common Scenarios for  the Internist - Mayo Clinic Proceedings">
            <a:extLst>
              <a:ext uri="{FF2B5EF4-FFF2-40B4-BE49-F238E27FC236}">
                <a16:creationId xmlns:a16="http://schemas.microsoft.com/office/drawing/2014/main" id="{E3F056D7-D76C-CC63-439D-305CA7053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187" y="3067228"/>
            <a:ext cx="2438400" cy="29572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3">
            <a:extLst>
              <a:ext uri="{FF2B5EF4-FFF2-40B4-BE49-F238E27FC236}">
                <a16:creationId xmlns:a16="http://schemas.microsoft.com/office/drawing/2014/main" id="{F5340391-2CE0-54EF-7ED9-2744DB8AB3FB}"/>
              </a:ext>
            </a:extLst>
          </p:cNvPr>
          <p:cNvGraphicFramePr>
            <a:graphicFrameLocks/>
          </p:cNvGraphicFramePr>
          <p:nvPr>
            <p:extLst>
              <p:ext uri="{D42A27DB-BD31-4B8C-83A1-F6EECF244321}">
                <p14:modId xmlns:p14="http://schemas.microsoft.com/office/powerpoint/2010/main" val="2398841159"/>
              </p:ext>
            </p:extLst>
          </p:nvPr>
        </p:nvGraphicFramePr>
        <p:xfrm>
          <a:off x="1713445" y="304268"/>
          <a:ext cx="7826374" cy="2560320"/>
        </p:xfrm>
        <a:graphic>
          <a:graphicData uri="http://schemas.openxmlformats.org/drawingml/2006/table">
            <a:tbl>
              <a:tblPr firstRow="1" bandRow="1">
                <a:tableStyleId>{5C22544A-7EE6-4342-B048-85BDC9FD1C3A}</a:tableStyleId>
              </a:tblPr>
              <a:tblGrid>
                <a:gridCol w="3913187">
                  <a:extLst>
                    <a:ext uri="{9D8B030D-6E8A-4147-A177-3AD203B41FA5}">
                      <a16:colId xmlns:a16="http://schemas.microsoft.com/office/drawing/2014/main" val="1475717645"/>
                    </a:ext>
                  </a:extLst>
                </a:gridCol>
                <a:gridCol w="3913187">
                  <a:extLst>
                    <a:ext uri="{9D8B030D-6E8A-4147-A177-3AD203B41FA5}">
                      <a16:colId xmlns:a16="http://schemas.microsoft.com/office/drawing/2014/main" val="2840557094"/>
                    </a:ext>
                  </a:extLst>
                </a:gridCol>
              </a:tblGrid>
              <a:tr h="370840">
                <a:tc>
                  <a:txBody>
                    <a:bodyPr/>
                    <a:lstStyle/>
                    <a:p>
                      <a:pPr algn="ctr"/>
                      <a:r>
                        <a:rPr lang="en-US" sz="3600" dirty="0"/>
                        <a:t>AF/Atypical AFL</a:t>
                      </a:r>
                    </a:p>
                  </a:txBody>
                  <a:tcPr/>
                </a:tc>
                <a:tc>
                  <a:txBody>
                    <a:bodyPr/>
                    <a:lstStyle/>
                    <a:p>
                      <a:pPr algn="ctr"/>
                      <a:r>
                        <a:rPr lang="en-US" sz="3600" dirty="0"/>
                        <a:t>Typical AFL</a:t>
                      </a:r>
                    </a:p>
                  </a:txBody>
                  <a:tcPr/>
                </a:tc>
                <a:extLst>
                  <a:ext uri="{0D108BD9-81ED-4DB2-BD59-A6C34878D82A}">
                    <a16:rowId xmlns:a16="http://schemas.microsoft.com/office/drawing/2014/main" val="91446720"/>
                  </a:ext>
                </a:extLst>
              </a:tr>
              <a:tr h="370840">
                <a:tc>
                  <a:txBody>
                    <a:bodyPr/>
                    <a:lstStyle/>
                    <a:p>
                      <a:pPr algn="ctr"/>
                      <a:endParaRPr lang="en-US" sz="4000" dirty="0"/>
                    </a:p>
                    <a:p>
                      <a:pPr algn="ctr"/>
                      <a:r>
                        <a:rPr lang="en-US" sz="4000" dirty="0"/>
                        <a:t>NOT CURE</a:t>
                      </a:r>
                    </a:p>
                    <a:p>
                      <a:pPr algn="ctr"/>
                      <a:endParaRPr lang="en-US" sz="4000" dirty="0"/>
                    </a:p>
                  </a:txBody>
                  <a:tcPr/>
                </a:tc>
                <a:tc>
                  <a:txBody>
                    <a:bodyPr/>
                    <a:lstStyle/>
                    <a:p>
                      <a:pPr algn="ctr"/>
                      <a:endParaRPr lang="en-US" sz="4000" dirty="0"/>
                    </a:p>
                    <a:p>
                      <a:pPr algn="ctr"/>
                      <a:r>
                        <a:rPr lang="en-US" sz="4000" dirty="0"/>
                        <a:t>CURE</a:t>
                      </a:r>
                    </a:p>
                  </a:txBody>
                  <a:tcPr/>
                </a:tc>
                <a:extLst>
                  <a:ext uri="{0D108BD9-81ED-4DB2-BD59-A6C34878D82A}">
                    <a16:rowId xmlns:a16="http://schemas.microsoft.com/office/drawing/2014/main" val="488464679"/>
                  </a:ext>
                </a:extLst>
              </a:tr>
            </a:tbl>
          </a:graphicData>
        </a:graphic>
      </p:graphicFrame>
    </p:spTree>
    <p:extLst>
      <p:ext uri="{BB962C8B-B14F-4D97-AF65-F5344CB8AC3E}">
        <p14:creationId xmlns:p14="http://schemas.microsoft.com/office/powerpoint/2010/main" val="3202727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53DE-EA09-6AD5-15B0-EB2B63DFA58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44BA09-BBCA-A701-D699-C6B3774C616F}"/>
              </a:ext>
            </a:extLst>
          </p:cNvPr>
          <p:cNvSpPr>
            <a:spLocks noGrp="1"/>
          </p:cNvSpPr>
          <p:nvPr>
            <p:ph type="ftr" sz="quarter" idx="3"/>
          </p:nvPr>
        </p:nvSpPr>
        <p:spPr/>
        <p:txBody>
          <a:bodyPr/>
          <a:lstStyle/>
          <a:p>
            <a:r>
              <a:rPr lang="en-US"/>
              <a:t>CREATING A HEALTHIER HAWAIʻI</a:t>
            </a:r>
          </a:p>
        </p:txBody>
      </p:sp>
      <p:pic>
        <p:nvPicPr>
          <p:cNvPr id="5" name="Picture 4" descr="Image">
            <a:extLst>
              <a:ext uri="{FF2B5EF4-FFF2-40B4-BE49-F238E27FC236}">
                <a16:creationId xmlns:a16="http://schemas.microsoft.com/office/drawing/2014/main" id="{ED69FB70-4F3B-51EE-0094-9EFC05E281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b="20000"/>
          <a:stretch/>
        </p:blipFill>
        <p:spPr bwMode="auto">
          <a:xfrm>
            <a:off x="2495540" y="978382"/>
            <a:ext cx="7505721" cy="48434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549166B-DDCD-CF08-2FA7-6A9F228D4D73}"/>
              </a:ext>
            </a:extLst>
          </p:cNvPr>
          <p:cNvSpPr txBox="1"/>
          <p:nvPr/>
        </p:nvSpPr>
        <p:spPr>
          <a:xfrm>
            <a:off x="1043513" y="6015766"/>
            <a:ext cx="8333232" cy="461665"/>
          </a:xfrm>
          <a:prstGeom prst="rect">
            <a:avLst/>
          </a:prstGeom>
          <a:noFill/>
        </p:spPr>
        <p:txBody>
          <a:bodyPr wrap="square">
            <a:spAutoFit/>
          </a:bodyPr>
          <a:lstStyle/>
          <a:p>
            <a:r>
              <a:rPr lang="en-US" sz="1200" b="0" i="0" u="none" strike="noStrike" dirty="0">
                <a:effectLst/>
                <a:latin typeface="Roboto Mono Web"/>
              </a:rPr>
              <a:t>Wyse DG, Van Gelder IC, </a:t>
            </a:r>
            <a:r>
              <a:rPr lang="en-US" sz="1200" b="0" i="0" u="none" strike="noStrike" dirty="0" err="1">
                <a:effectLst/>
                <a:latin typeface="Roboto Mono Web"/>
              </a:rPr>
              <a:t>Ellinor</a:t>
            </a:r>
            <a:r>
              <a:rPr lang="en-US" sz="1200" b="0" i="0" u="none" strike="noStrike" dirty="0">
                <a:effectLst/>
                <a:latin typeface="Roboto Mono Web"/>
              </a:rPr>
              <a:t> PT, Go AS, Kalman JM, Narayan SM, </a:t>
            </a:r>
            <a:r>
              <a:rPr lang="en-US" sz="1200" b="0" i="0" u="none" strike="noStrike" dirty="0" err="1">
                <a:effectLst/>
                <a:latin typeface="Roboto Mono Web"/>
              </a:rPr>
              <a:t>Nattel</a:t>
            </a:r>
            <a:r>
              <a:rPr lang="en-US" sz="1200" b="0" i="0" u="none" strike="noStrike" dirty="0">
                <a:effectLst/>
                <a:latin typeface="Roboto Mono Web"/>
              </a:rPr>
              <a:t> S, </a:t>
            </a:r>
            <a:r>
              <a:rPr lang="en-US" sz="1200" b="0" i="0" u="none" strike="noStrike" dirty="0" err="1">
                <a:effectLst/>
                <a:latin typeface="Roboto Mono Web"/>
              </a:rPr>
              <a:t>Schotten</a:t>
            </a:r>
            <a:r>
              <a:rPr lang="en-US" sz="1200" b="0" i="0" u="none" strike="noStrike" dirty="0">
                <a:effectLst/>
                <a:latin typeface="Roboto Mono Web"/>
              </a:rPr>
              <a:t> U, </a:t>
            </a:r>
            <a:r>
              <a:rPr lang="en-US" sz="1200" b="0" i="0" u="none" strike="noStrike" dirty="0" err="1">
                <a:effectLst/>
                <a:latin typeface="Roboto Mono Web"/>
              </a:rPr>
              <a:t>Rienstra</a:t>
            </a:r>
            <a:r>
              <a:rPr lang="en-US" sz="1200" b="0" i="0" u="none" strike="noStrike" dirty="0">
                <a:effectLst/>
                <a:latin typeface="Roboto Mono Web"/>
              </a:rPr>
              <a:t> M. Lone atrial fibrillation: does it exist? J Am Coll </a:t>
            </a:r>
            <a:r>
              <a:rPr lang="en-US" sz="1200" b="0" i="0" u="none" strike="noStrike" dirty="0" err="1">
                <a:effectLst/>
                <a:latin typeface="Roboto Mono Web"/>
              </a:rPr>
              <a:t>Cardiol</a:t>
            </a:r>
            <a:r>
              <a:rPr lang="en-US" sz="1200" b="0" i="0" u="none" strike="noStrike" dirty="0">
                <a:effectLst/>
                <a:latin typeface="Roboto Mono Web"/>
              </a:rPr>
              <a:t>. 2014 May 6;63(17):1715-23. </a:t>
            </a:r>
            <a:r>
              <a:rPr lang="en-US" sz="1200" b="0" i="0" u="none" strike="noStrike" dirty="0" err="1">
                <a:effectLst/>
                <a:latin typeface="Roboto Mono Web"/>
              </a:rPr>
              <a:t>doi</a:t>
            </a:r>
            <a:r>
              <a:rPr lang="en-US" sz="1200" b="0" i="0" u="none" strike="noStrike" dirty="0">
                <a:effectLst/>
                <a:latin typeface="Roboto Mono Web"/>
              </a:rPr>
              <a:t>: 10.1016/j.jacc.2014.01.023.</a:t>
            </a:r>
            <a:endParaRPr lang="en-US" sz="1200" dirty="0"/>
          </a:p>
        </p:txBody>
      </p:sp>
      <p:sp>
        <p:nvSpPr>
          <p:cNvPr id="14" name="TextBox 13">
            <a:extLst>
              <a:ext uri="{FF2B5EF4-FFF2-40B4-BE49-F238E27FC236}">
                <a16:creationId xmlns:a16="http://schemas.microsoft.com/office/drawing/2014/main" id="{C43D1086-F777-E13A-8581-70E782D76B34}"/>
              </a:ext>
            </a:extLst>
          </p:cNvPr>
          <p:cNvSpPr txBox="1"/>
          <p:nvPr/>
        </p:nvSpPr>
        <p:spPr>
          <a:xfrm>
            <a:off x="3935130" y="217971"/>
            <a:ext cx="1417376" cy="830997"/>
          </a:xfrm>
          <a:prstGeom prst="rect">
            <a:avLst/>
          </a:prstGeom>
          <a:solidFill>
            <a:schemeClr val="accent2"/>
          </a:solidFill>
        </p:spPr>
        <p:txBody>
          <a:bodyPr wrap="square" rtlCol="0">
            <a:spAutoFit/>
          </a:bodyPr>
          <a:lstStyle/>
          <a:p>
            <a:r>
              <a:rPr lang="en-US" sz="4800" dirty="0">
                <a:solidFill>
                  <a:schemeClr val="bg1"/>
                </a:solidFill>
              </a:rPr>
              <a:t>80%</a:t>
            </a:r>
          </a:p>
        </p:txBody>
      </p:sp>
      <p:sp>
        <p:nvSpPr>
          <p:cNvPr id="15" name="TextBox 14">
            <a:extLst>
              <a:ext uri="{FF2B5EF4-FFF2-40B4-BE49-F238E27FC236}">
                <a16:creationId xmlns:a16="http://schemas.microsoft.com/office/drawing/2014/main" id="{B4A38737-1408-5858-33C6-8D5D32DF055C}"/>
              </a:ext>
            </a:extLst>
          </p:cNvPr>
          <p:cNvSpPr txBox="1"/>
          <p:nvPr/>
        </p:nvSpPr>
        <p:spPr>
          <a:xfrm>
            <a:off x="6178786" y="217768"/>
            <a:ext cx="1417376" cy="830997"/>
          </a:xfrm>
          <a:prstGeom prst="rect">
            <a:avLst/>
          </a:prstGeom>
          <a:solidFill>
            <a:schemeClr val="accent2"/>
          </a:solidFill>
        </p:spPr>
        <p:txBody>
          <a:bodyPr wrap="square" rtlCol="0">
            <a:spAutoFit/>
          </a:bodyPr>
          <a:lstStyle/>
          <a:p>
            <a:r>
              <a:rPr lang="en-US" sz="4800" dirty="0">
                <a:solidFill>
                  <a:schemeClr val="bg1"/>
                </a:solidFill>
              </a:rPr>
              <a:t>70%</a:t>
            </a:r>
          </a:p>
        </p:txBody>
      </p:sp>
      <p:sp>
        <p:nvSpPr>
          <p:cNvPr id="16" name="TextBox 15">
            <a:extLst>
              <a:ext uri="{FF2B5EF4-FFF2-40B4-BE49-F238E27FC236}">
                <a16:creationId xmlns:a16="http://schemas.microsoft.com/office/drawing/2014/main" id="{1258DA84-38AF-283A-FC39-8A84E8AC3124}"/>
              </a:ext>
            </a:extLst>
          </p:cNvPr>
          <p:cNvSpPr txBox="1"/>
          <p:nvPr/>
        </p:nvSpPr>
        <p:spPr>
          <a:xfrm>
            <a:off x="8412767" y="217768"/>
            <a:ext cx="1417376" cy="830997"/>
          </a:xfrm>
          <a:prstGeom prst="rect">
            <a:avLst/>
          </a:prstGeom>
          <a:solidFill>
            <a:schemeClr val="accent2"/>
          </a:solidFill>
        </p:spPr>
        <p:txBody>
          <a:bodyPr wrap="square" rtlCol="0">
            <a:spAutoFit/>
          </a:bodyPr>
          <a:lstStyle/>
          <a:p>
            <a:r>
              <a:rPr lang="en-US" sz="4800" dirty="0">
                <a:solidFill>
                  <a:schemeClr val="bg1"/>
                </a:solidFill>
              </a:rPr>
              <a:t>50%</a:t>
            </a:r>
          </a:p>
        </p:txBody>
      </p:sp>
      <p:cxnSp>
        <p:nvCxnSpPr>
          <p:cNvPr id="17" name="Straight Connector 16">
            <a:extLst>
              <a:ext uri="{FF2B5EF4-FFF2-40B4-BE49-F238E27FC236}">
                <a16:creationId xmlns:a16="http://schemas.microsoft.com/office/drawing/2014/main" id="{69FE8BBC-DA26-AB6B-8512-799ABB7FB2B6}"/>
              </a:ext>
            </a:extLst>
          </p:cNvPr>
          <p:cNvCxnSpPr>
            <a:cxnSpLocks/>
          </p:cNvCxnSpPr>
          <p:nvPr/>
        </p:nvCxnSpPr>
        <p:spPr>
          <a:xfrm>
            <a:off x="8004464" y="217768"/>
            <a:ext cx="0" cy="5410200"/>
          </a:xfrm>
          <a:prstGeom prst="line">
            <a:avLst/>
          </a:prstGeom>
          <a:ln w="984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E934B3-BCD0-519D-2289-5F93F75939F8}"/>
              </a:ext>
            </a:extLst>
          </p:cNvPr>
          <p:cNvCxnSpPr>
            <a:cxnSpLocks/>
          </p:cNvCxnSpPr>
          <p:nvPr/>
        </p:nvCxnSpPr>
        <p:spPr>
          <a:xfrm>
            <a:off x="5943600" y="217768"/>
            <a:ext cx="0" cy="5410200"/>
          </a:xfrm>
          <a:prstGeom prst="line">
            <a:avLst/>
          </a:prstGeom>
          <a:ln w="984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996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8159-A6D3-6EF0-B66E-D16812A7CF8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C5C00B-3672-2A57-E624-E7E84B5FBBCC}"/>
              </a:ext>
            </a:extLst>
          </p:cNvPr>
          <p:cNvSpPr>
            <a:spLocks noGrp="1"/>
          </p:cNvSpPr>
          <p:nvPr>
            <p:ph type="ftr" sz="quarter" idx="3"/>
          </p:nvPr>
        </p:nvSpPr>
        <p:spPr/>
        <p:txBody>
          <a:bodyPr/>
          <a:lstStyle/>
          <a:p>
            <a:r>
              <a:rPr lang="en-US"/>
              <a:t>CREATING A HEALTHIER HAWAIʻI</a:t>
            </a:r>
          </a:p>
        </p:txBody>
      </p:sp>
      <p:pic>
        <p:nvPicPr>
          <p:cNvPr id="6" name="Picture 2">
            <a:extLst>
              <a:ext uri="{FF2B5EF4-FFF2-40B4-BE49-F238E27FC236}">
                <a16:creationId xmlns:a16="http://schemas.microsoft.com/office/drawing/2014/main" id="{77734946-B6FE-8F65-DB7C-CC698447DC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072"/>
          <a:stretch/>
        </p:blipFill>
        <p:spPr bwMode="auto">
          <a:xfrm>
            <a:off x="1527425" y="482205"/>
            <a:ext cx="457539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E70B92F-B5CA-1390-66D0-A07D54CA41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667"/>
          <a:stretch/>
        </p:blipFill>
        <p:spPr bwMode="auto">
          <a:xfrm>
            <a:off x="6192175" y="482205"/>
            <a:ext cx="4472400" cy="40632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837EC1-E1BE-1736-A860-A68424FB7AA1}"/>
              </a:ext>
            </a:extLst>
          </p:cNvPr>
          <p:cNvSpPr/>
          <p:nvPr/>
        </p:nvSpPr>
        <p:spPr>
          <a:xfrm>
            <a:off x="3315114" y="1376056"/>
            <a:ext cx="2743200" cy="634253"/>
          </a:xfrm>
          <a:prstGeom prst="rect">
            <a:avLst/>
          </a:prstGeom>
          <a:solidFill>
            <a:srgbClr val="FF00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3F04A5-8D6E-E905-CFF7-23AD179CDD19}"/>
              </a:ext>
            </a:extLst>
          </p:cNvPr>
          <p:cNvSpPr/>
          <p:nvPr/>
        </p:nvSpPr>
        <p:spPr>
          <a:xfrm>
            <a:off x="3359622" y="2311005"/>
            <a:ext cx="2743200" cy="791135"/>
          </a:xfrm>
          <a:prstGeom prst="rect">
            <a:avLst/>
          </a:prstGeom>
          <a:solidFill>
            <a:srgbClr val="FF00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6ADDBC-2219-4CC2-7E16-DE3C8C2843A7}"/>
              </a:ext>
            </a:extLst>
          </p:cNvPr>
          <p:cNvSpPr/>
          <p:nvPr/>
        </p:nvSpPr>
        <p:spPr>
          <a:xfrm>
            <a:off x="8033007" y="3357228"/>
            <a:ext cx="2631568" cy="791135"/>
          </a:xfrm>
          <a:prstGeom prst="rect">
            <a:avLst/>
          </a:prstGeom>
          <a:solidFill>
            <a:srgbClr val="FF00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985903F-F5DB-D617-39F0-9FFDA2D4B78A}"/>
              </a:ext>
            </a:extLst>
          </p:cNvPr>
          <p:cNvSpPr txBox="1">
            <a:spLocks noGrp="1"/>
          </p:cNvSpPr>
          <p:nvPr>
            <p:ph type="body" sz="quarter" idx="12"/>
          </p:nvPr>
        </p:nvSpPr>
        <p:spPr>
          <a:xfrm>
            <a:off x="506268" y="5903244"/>
            <a:ext cx="9080500" cy="461665"/>
          </a:xfrm>
          <a:prstGeom prst="rect">
            <a:avLst/>
          </a:prstGeom>
          <a:noFill/>
        </p:spPr>
        <p:txBody>
          <a:bodyPr wrap="square">
            <a:spAutoFit/>
          </a:bodyPr>
          <a:lstStyle/>
          <a:p>
            <a:r>
              <a:rPr lang="en-US" sz="1200" b="0" i="0" u="none" strike="noStrike" dirty="0" err="1">
                <a:solidFill>
                  <a:schemeClr val="tx2"/>
                </a:solidFill>
                <a:effectLst/>
                <a:latin typeface="BlinkMacSystemFont"/>
              </a:rPr>
              <a:t>Joglar</a:t>
            </a:r>
            <a:r>
              <a:rPr lang="en-US" sz="1200" b="0" i="0" u="none" strike="noStrike" dirty="0">
                <a:solidFill>
                  <a:schemeClr val="tx2"/>
                </a:solidFill>
                <a:effectLst/>
                <a:latin typeface="BlinkMacSystemFont"/>
              </a:rPr>
              <a:t> JA</a:t>
            </a:r>
            <a:r>
              <a:rPr lang="en-US" sz="1200" dirty="0">
                <a:solidFill>
                  <a:schemeClr val="tx2"/>
                </a:solidFill>
                <a:latin typeface="BlinkMacSystemFont"/>
              </a:rPr>
              <a:t> et al</a:t>
            </a:r>
            <a:r>
              <a:rPr lang="en-US" sz="1200" b="0" i="0" u="none" strike="noStrike" dirty="0">
                <a:solidFill>
                  <a:schemeClr val="tx2"/>
                </a:solidFill>
                <a:effectLst/>
                <a:latin typeface="BlinkMacSystemFont"/>
              </a:rPr>
              <a:t>. 2023 ACC/AHA/ACCP/HRS Guideline for the Diagnosis and Management of Atrial Fibrillation: A Report of the American College of Cardiology/American Heart Association Joint Committee on Clinical Practice Guidelines. Circulation. 2024 Jan 2;149(1):e1-e156.</a:t>
            </a:r>
            <a:endParaRPr lang="en-US" sz="1200" dirty="0">
              <a:solidFill>
                <a:schemeClr val="tx2"/>
              </a:solidFill>
            </a:endParaRPr>
          </a:p>
        </p:txBody>
      </p:sp>
    </p:spTree>
    <p:extLst>
      <p:ext uri="{BB962C8B-B14F-4D97-AF65-F5344CB8AC3E}">
        <p14:creationId xmlns:p14="http://schemas.microsoft.com/office/powerpoint/2010/main" val="66578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B9147-979D-0A03-8CD0-7357E4E363A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B2080D-4EAF-D48E-7C52-04889DBC26FC}"/>
              </a:ext>
            </a:extLst>
          </p:cNvPr>
          <p:cNvSpPr>
            <a:spLocks noGrp="1"/>
          </p:cNvSpPr>
          <p:nvPr>
            <p:ph type="ftr" sz="quarter" idx="3"/>
          </p:nvPr>
        </p:nvSpPr>
        <p:spPr/>
        <p:txBody>
          <a:bodyPr/>
          <a:lstStyle/>
          <a:p>
            <a:r>
              <a:rPr lang="en-US"/>
              <a:t>CREATING A HEALTHIER HAWAIʻI</a:t>
            </a:r>
          </a:p>
        </p:txBody>
      </p:sp>
      <p:graphicFrame>
        <p:nvGraphicFramePr>
          <p:cNvPr id="10" name="Table 9">
            <a:extLst>
              <a:ext uri="{FF2B5EF4-FFF2-40B4-BE49-F238E27FC236}">
                <a16:creationId xmlns:a16="http://schemas.microsoft.com/office/drawing/2014/main" id="{60915930-5281-4840-9690-2F7D22EAD3A4}"/>
              </a:ext>
            </a:extLst>
          </p:cNvPr>
          <p:cNvGraphicFramePr>
            <a:graphicFrameLocks noGrp="1"/>
          </p:cNvGraphicFramePr>
          <p:nvPr>
            <p:extLst>
              <p:ext uri="{D42A27DB-BD31-4B8C-83A1-F6EECF244321}">
                <p14:modId xmlns:p14="http://schemas.microsoft.com/office/powerpoint/2010/main" val="4289671135"/>
              </p:ext>
            </p:extLst>
          </p:nvPr>
        </p:nvGraphicFramePr>
        <p:xfrm>
          <a:off x="2001705" y="824916"/>
          <a:ext cx="8506968" cy="4416210"/>
        </p:xfrm>
        <a:graphic>
          <a:graphicData uri="http://schemas.openxmlformats.org/drawingml/2006/table">
            <a:tbl>
              <a:tblPr firstRow="1" bandRow="1">
                <a:tableStyleId>{5C22544A-7EE6-4342-B048-85BDC9FD1C3A}</a:tableStyleId>
              </a:tblPr>
              <a:tblGrid>
                <a:gridCol w="2126742">
                  <a:extLst>
                    <a:ext uri="{9D8B030D-6E8A-4147-A177-3AD203B41FA5}">
                      <a16:colId xmlns:a16="http://schemas.microsoft.com/office/drawing/2014/main" val="20000"/>
                    </a:ext>
                  </a:extLst>
                </a:gridCol>
                <a:gridCol w="2126742">
                  <a:extLst>
                    <a:ext uri="{9D8B030D-6E8A-4147-A177-3AD203B41FA5}">
                      <a16:colId xmlns:a16="http://schemas.microsoft.com/office/drawing/2014/main" val="20001"/>
                    </a:ext>
                  </a:extLst>
                </a:gridCol>
                <a:gridCol w="2126742">
                  <a:extLst>
                    <a:ext uri="{9D8B030D-6E8A-4147-A177-3AD203B41FA5}">
                      <a16:colId xmlns:a16="http://schemas.microsoft.com/office/drawing/2014/main" val="20002"/>
                    </a:ext>
                  </a:extLst>
                </a:gridCol>
                <a:gridCol w="2126742">
                  <a:extLst>
                    <a:ext uri="{9D8B030D-6E8A-4147-A177-3AD203B41FA5}">
                      <a16:colId xmlns:a16="http://schemas.microsoft.com/office/drawing/2014/main" val="20003"/>
                    </a:ext>
                  </a:extLst>
                </a:gridCol>
              </a:tblGrid>
              <a:tr h="332046">
                <a:tc>
                  <a:txBody>
                    <a:bodyPr/>
                    <a:lstStyle/>
                    <a:p>
                      <a:pPr>
                        <a:defRPr sz="1400" b="1">
                          <a:solidFill>
                            <a:srgbClr val="FFFFFF"/>
                          </a:solidFill>
                        </a:defRPr>
                      </a:pPr>
                      <a:r>
                        <a:t>Trial</a:t>
                      </a:r>
                    </a:p>
                  </a:txBody>
                  <a:tcPr>
                    <a:solidFill>
                      <a:srgbClr val="4F81BD"/>
                    </a:solidFill>
                  </a:tcPr>
                </a:tc>
                <a:tc>
                  <a:txBody>
                    <a:bodyPr/>
                    <a:lstStyle/>
                    <a:p>
                      <a:pPr>
                        <a:defRPr sz="1400" b="1">
                          <a:solidFill>
                            <a:srgbClr val="FFFFFF"/>
                          </a:solidFill>
                        </a:defRPr>
                      </a:pPr>
                      <a:r>
                        <a:rPr dirty="0"/>
                        <a:t>Year</a:t>
                      </a:r>
                    </a:p>
                  </a:txBody>
                  <a:tcPr>
                    <a:solidFill>
                      <a:srgbClr val="4F81BD"/>
                    </a:solidFill>
                  </a:tcPr>
                </a:tc>
                <a:tc>
                  <a:txBody>
                    <a:bodyPr/>
                    <a:lstStyle/>
                    <a:p>
                      <a:pPr>
                        <a:defRPr sz="1400" b="1">
                          <a:solidFill>
                            <a:srgbClr val="FFFFFF"/>
                          </a:solidFill>
                        </a:defRPr>
                      </a:pPr>
                      <a:r>
                        <a:t>Population</a:t>
                      </a:r>
                    </a:p>
                  </a:txBody>
                  <a:tcPr>
                    <a:solidFill>
                      <a:srgbClr val="4F81BD"/>
                    </a:solidFill>
                  </a:tcPr>
                </a:tc>
                <a:tc>
                  <a:txBody>
                    <a:bodyPr/>
                    <a:lstStyle/>
                    <a:p>
                      <a:pPr>
                        <a:defRPr sz="1400" b="1">
                          <a:solidFill>
                            <a:srgbClr val="FFFFFF"/>
                          </a:solidFill>
                        </a:defRPr>
                      </a:pPr>
                      <a:r>
                        <a:t>Finding</a:t>
                      </a:r>
                    </a:p>
                  </a:txBody>
                  <a:tcPr>
                    <a:solidFill>
                      <a:srgbClr val="4F81BD"/>
                    </a:solidFill>
                  </a:tcPr>
                </a:tc>
                <a:extLst>
                  <a:ext uri="{0D108BD9-81ED-4DB2-BD59-A6C34878D82A}">
                    <a16:rowId xmlns:a16="http://schemas.microsoft.com/office/drawing/2014/main" val="10000"/>
                  </a:ext>
                </a:extLst>
              </a:tr>
              <a:tr h="796910">
                <a:tc>
                  <a:txBody>
                    <a:bodyPr/>
                    <a:lstStyle/>
                    <a:p>
                      <a:pPr>
                        <a:defRPr sz="1400"/>
                      </a:pPr>
                      <a:r>
                        <a:rPr lang="en-US" dirty="0"/>
                        <a:t>SPHERE</a:t>
                      </a:r>
                      <a:endParaRPr dirty="0"/>
                    </a:p>
                  </a:txBody>
                  <a:tcPr/>
                </a:tc>
                <a:tc>
                  <a:txBody>
                    <a:bodyPr/>
                    <a:lstStyle/>
                    <a:p>
                      <a:pPr>
                        <a:defRPr sz="1400"/>
                      </a:pPr>
                      <a:r>
                        <a:rPr lang="en-US" dirty="0"/>
                        <a:t>2024</a:t>
                      </a:r>
                      <a:endParaRPr dirty="0"/>
                    </a:p>
                  </a:txBody>
                  <a:tcPr/>
                </a:tc>
                <a:tc>
                  <a:txBody>
                    <a:bodyPr/>
                    <a:lstStyle/>
                    <a:p>
                      <a:pPr>
                        <a:defRPr sz="1400"/>
                      </a:pPr>
                      <a:r>
                        <a:rPr lang="en-US" dirty="0"/>
                        <a:t>PAF and </a:t>
                      </a:r>
                      <a:r>
                        <a:rPr lang="en-US" dirty="0" err="1"/>
                        <a:t>PeAF</a:t>
                      </a:r>
                      <a:endParaRP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r>
                        <a:rPr lang="en-US" dirty="0"/>
                        <a:t>PFA noninferior to RF</a:t>
                      </a:r>
                    </a:p>
                    <a:p>
                      <a:pPr>
                        <a:defRPr sz="1400"/>
                      </a:pPr>
                      <a:endParaRPr dirty="0"/>
                    </a:p>
                  </a:txBody>
                  <a:tcPr/>
                </a:tc>
                <a:extLst>
                  <a:ext uri="{0D108BD9-81ED-4DB2-BD59-A6C34878D82A}">
                    <a16:rowId xmlns:a16="http://schemas.microsoft.com/office/drawing/2014/main" val="2715992932"/>
                  </a:ext>
                </a:extLst>
              </a:tr>
              <a:tr h="796910">
                <a:tc>
                  <a:txBody>
                    <a:bodyPr/>
                    <a:lstStyle/>
                    <a:p>
                      <a:pPr>
                        <a:defRPr sz="1400"/>
                      </a:pPr>
                      <a:r>
                        <a:rPr lang="en-US" dirty="0"/>
                        <a:t>ADVENT</a:t>
                      </a:r>
                      <a:endParaRPr dirty="0"/>
                    </a:p>
                  </a:txBody>
                  <a:tcPr/>
                </a:tc>
                <a:tc>
                  <a:txBody>
                    <a:bodyPr/>
                    <a:lstStyle/>
                    <a:p>
                      <a:pPr>
                        <a:defRPr sz="1400"/>
                      </a:pPr>
                      <a:r>
                        <a:rPr lang="en-US" dirty="0"/>
                        <a:t>2023</a:t>
                      </a:r>
                      <a:endParaRPr dirty="0"/>
                    </a:p>
                  </a:txBody>
                  <a:tcPr/>
                </a:tc>
                <a:tc>
                  <a:txBody>
                    <a:bodyPr/>
                    <a:lstStyle/>
                    <a:p>
                      <a:pPr>
                        <a:defRPr sz="1400"/>
                      </a:pPr>
                      <a:r>
                        <a:rPr lang="en-US" dirty="0"/>
                        <a:t>PAF</a:t>
                      </a:r>
                      <a:endParaRPr dirty="0"/>
                    </a:p>
                  </a:txBody>
                  <a:tcPr/>
                </a:tc>
                <a:tc>
                  <a:txBody>
                    <a:bodyPr/>
                    <a:lstStyle/>
                    <a:p>
                      <a:pPr>
                        <a:defRPr sz="1400"/>
                      </a:pPr>
                      <a:r>
                        <a:rPr lang="en-US" dirty="0"/>
                        <a:t>PFA noninferior to RF</a:t>
                      </a:r>
                      <a:endParaRPr dirty="0"/>
                    </a:p>
                  </a:txBody>
                  <a:tcPr/>
                </a:tc>
                <a:extLst>
                  <a:ext uri="{0D108BD9-81ED-4DB2-BD59-A6C34878D82A}">
                    <a16:rowId xmlns:a16="http://schemas.microsoft.com/office/drawing/2014/main" val="2361921586"/>
                  </a:ext>
                </a:extLst>
              </a:tr>
              <a:tr h="796910">
                <a:tc>
                  <a:txBody>
                    <a:bodyPr/>
                    <a:lstStyle/>
                    <a:p>
                      <a:pPr>
                        <a:defRPr sz="1400"/>
                      </a:pPr>
                      <a:r>
                        <a:rPr dirty="0"/>
                        <a:t>STOP-AF FIRST</a:t>
                      </a:r>
                    </a:p>
                  </a:txBody>
                  <a:tcPr/>
                </a:tc>
                <a:tc>
                  <a:txBody>
                    <a:bodyPr/>
                    <a:lstStyle/>
                    <a:p>
                      <a:pPr>
                        <a:defRPr sz="1400"/>
                      </a:pPr>
                      <a:r>
                        <a:rPr dirty="0"/>
                        <a:t>2021</a:t>
                      </a:r>
                    </a:p>
                  </a:txBody>
                  <a:tcPr/>
                </a:tc>
                <a:tc>
                  <a:txBody>
                    <a:bodyPr/>
                    <a:lstStyle/>
                    <a:p>
                      <a:pPr>
                        <a:defRPr sz="1400"/>
                      </a:pPr>
                      <a:r>
                        <a:rPr dirty="0"/>
                        <a:t>Drug-naïve PAF</a:t>
                      </a:r>
                    </a:p>
                  </a:txBody>
                  <a:tcPr/>
                </a:tc>
                <a:tc>
                  <a:txBody>
                    <a:bodyPr/>
                    <a:lstStyle/>
                    <a:p>
                      <a:pPr>
                        <a:defRPr sz="1400"/>
                      </a:pPr>
                      <a:r>
                        <a:rPr dirty="0"/>
                        <a:t>Lower AF recurrence with cryoablation</a:t>
                      </a:r>
                    </a:p>
                  </a:txBody>
                  <a:tcPr/>
                </a:tc>
                <a:extLst>
                  <a:ext uri="{0D108BD9-81ED-4DB2-BD59-A6C34878D82A}">
                    <a16:rowId xmlns:a16="http://schemas.microsoft.com/office/drawing/2014/main" val="4193266098"/>
                  </a:ext>
                </a:extLst>
              </a:tr>
              <a:tr h="564478">
                <a:tc>
                  <a:txBody>
                    <a:bodyPr/>
                    <a:lstStyle/>
                    <a:p>
                      <a:pPr>
                        <a:defRPr sz="1400"/>
                      </a:pPr>
                      <a:r>
                        <a:rPr dirty="0"/>
                        <a:t>EARLY-AF</a:t>
                      </a:r>
                    </a:p>
                  </a:txBody>
                  <a:tcPr/>
                </a:tc>
                <a:tc>
                  <a:txBody>
                    <a:bodyPr/>
                    <a:lstStyle/>
                    <a:p>
                      <a:pPr>
                        <a:defRPr sz="1400"/>
                      </a:pPr>
                      <a:r>
                        <a:rPr dirty="0"/>
                        <a:t>2020</a:t>
                      </a:r>
                    </a:p>
                  </a:txBody>
                  <a:tcPr/>
                </a:tc>
                <a:tc>
                  <a:txBody>
                    <a:bodyPr/>
                    <a:lstStyle/>
                    <a:p>
                      <a:pPr>
                        <a:defRPr sz="1400"/>
                      </a:pPr>
                      <a:r>
                        <a:rPr dirty="0"/>
                        <a:t>Drug-naïve PAF</a:t>
                      </a:r>
                    </a:p>
                  </a:txBody>
                  <a:tcPr/>
                </a:tc>
                <a:tc>
                  <a:txBody>
                    <a:bodyPr/>
                    <a:lstStyle/>
                    <a:p>
                      <a:pPr>
                        <a:defRPr sz="1400"/>
                      </a:pPr>
                      <a:r>
                        <a:rPr dirty="0"/>
                        <a:t>Ablation superior to AADs for rhythm control</a:t>
                      </a:r>
                    </a:p>
                  </a:txBody>
                  <a:tcPr/>
                </a:tc>
                <a:extLst>
                  <a:ext uri="{0D108BD9-81ED-4DB2-BD59-A6C34878D82A}">
                    <a16:rowId xmlns:a16="http://schemas.microsoft.com/office/drawing/2014/main" val="10003"/>
                  </a:ext>
                </a:extLst>
              </a:tr>
              <a:tr h="564478">
                <a:tc>
                  <a:txBody>
                    <a:bodyPr/>
                    <a:lstStyle/>
                    <a:p>
                      <a:pPr>
                        <a:defRPr sz="1400"/>
                      </a:pPr>
                      <a:r>
                        <a:t>EAST-AFNET 4</a:t>
                      </a:r>
                    </a:p>
                  </a:txBody>
                  <a:tcPr/>
                </a:tc>
                <a:tc>
                  <a:txBody>
                    <a:bodyPr/>
                    <a:lstStyle/>
                    <a:p>
                      <a:pPr>
                        <a:defRPr sz="1400"/>
                      </a:pPr>
                      <a:r>
                        <a:rPr dirty="0"/>
                        <a:t>2020</a:t>
                      </a:r>
                    </a:p>
                  </a:txBody>
                  <a:tcPr/>
                </a:tc>
                <a:tc>
                  <a:txBody>
                    <a:bodyPr/>
                    <a:lstStyle/>
                    <a:p>
                      <a:pPr>
                        <a:defRPr sz="1400"/>
                      </a:pPr>
                      <a:r>
                        <a:t>Early AF (&lt;1 yr)</a:t>
                      </a:r>
                    </a:p>
                  </a:txBody>
                  <a:tcPr/>
                </a:tc>
                <a:tc>
                  <a:txBody>
                    <a:bodyPr/>
                    <a:lstStyle/>
                    <a:p>
                      <a:pPr>
                        <a:defRPr sz="1400"/>
                      </a:pPr>
                      <a:r>
                        <a:t>Early rhythm control reduced CV events</a:t>
                      </a:r>
                    </a:p>
                  </a:txBody>
                  <a:tcPr/>
                </a:tc>
                <a:extLst>
                  <a:ext uri="{0D108BD9-81ED-4DB2-BD59-A6C34878D82A}">
                    <a16:rowId xmlns:a16="http://schemas.microsoft.com/office/drawing/2014/main" val="10004"/>
                  </a:ext>
                </a:extLst>
              </a:tr>
              <a:tr h="564478">
                <a:tc>
                  <a:txBody>
                    <a:bodyPr/>
                    <a:lstStyle/>
                    <a:p>
                      <a:pPr>
                        <a:defRPr sz="1400"/>
                      </a:pPr>
                      <a:r>
                        <a:t>ATTEST</a:t>
                      </a:r>
                    </a:p>
                  </a:txBody>
                  <a:tcPr/>
                </a:tc>
                <a:tc>
                  <a:txBody>
                    <a:bodyPr/>
                    <a:lstStyle/>
                    <a:p>
                      <a:pPr>
                        <a:defRPr sz="1400"/>
                      </a:pPr>
                      <a:r>
                        <a:t>2019</a:t>
                      </a:r>
                    </a:p>
                  </a:txBody>
                  <a:tcPr/>
                </a:tc>
                <a:tc>
                  <a:txBody>
                    <a:bodyPr/>
                    <a:lstStyle/>
                    <a:p>
                      <a:pPr>
                        <a:defRPr sz="1400"/>
                      </a:pPr>
                      <a:r>
                        <a:t>PAF</a:t>
                      </a:r>
                    </a:p>
                  </a:txBody>
                  <a:tcPr/>
                </a:tc>
                <a:tc>
                  <a:txBody>
                    <a:bodyPr/>
                    <a:lstStyle/>
                    <a:p>
                      <a:pPr>
                        <a:defRPr sz="1400"/>
                      </a:pPr>
                      <a:r>
                        <a:rPr dirty="0"/>
                        <a:t>Ablation delays AF progression</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84831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8017E-4FDC-0F2F-015B-1F1AE8BB01DA}"/>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A9EE46B9-4D06-097F-5297-E1DC3987224C}"/>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10CB3C15-1B27-0FD9-CBDA-90A83C55F8FA}"/>
              </a:ext>
            </a:extLst>
          </p:cNvPr>
          <p:cNvPicPr>
            <a:picLocks noChangeAspect="1"/>
          </p:cNvPicPr>
          <p:nvPr/>
        </p:nvPicPr>
        <p:blipFill>
          <a:blip r:embed="rId2"/>
          <a:stretch>
            <a:fillRect/>
          </a:stretch>
        </p:blipFill>
        <p:spPr>
          <a:xfrm>
            <a:off x="1156219" y="357775"/>
            <a:ext cx="9080500" cy="5627945"/>
          </a:xfrm>
          <a:prstGeom prst="rect">
            <a:avLst/>
          </a:prstGeom>
        </p:spPr>
      </p:pic>
    </p:spTree>
    <p:extLst>
      <p:ext uri="{BB962C8B-B14F-4D97-AF65-F5344CB8AC3E}">
        <p14:creationId xmlns:p14="http://schemas.microsoft.com/office/powerpoint/2010/main" val="3988564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17CE-8571-030C-451A-DB08736E9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D8E63-81A0-CDA3-407E-0F230E2EC426}"/>
              </a:ext>
            </a:extLst>
          </p:cNvPr>
          <p:cNvSpPr>
            <a:spLocks noGrp="1"/>
          </p:cNvSpPr>
          <p:nvPr>
            <p:ph type="title"/>
          </p:nvPr>
        </p:nvSpPr>
        <p:spPr/>
        <p:txBody>
          <a:bodyPr/>
          <a:lstStyle/>
          <a:p>
            <a:r>
              <a:rPr lang="en-US" dirty="0"/>
              <a:t>AF Ablation</a:t>
            </a:r>
          </a:p>
        </p:txBody>
      </p:sp>
      <p:sp>
        <p:nvSpPr>
          <p:cNvPr id="3" name="Content Placeholder 2">
            <a:extLst>
              <a:ext uri="{FF2B5EF4-FFF2-40B4-BE49-F238E27FC236}">
                <a16:creationId xmlns:a16="http://schemas.microsoft.com/office/drawing/2014/main" id="{88F1BC09-402E-C267-7CBA-078BC49DFEC2}"/>
              </a:ext>
            </a:extLst>
          </p:cNvPr>
          <p:cNvSpPr>
            <a:spLocks noGrp="1"/>
          </p:cNvSpPr>
          <p:nvPr>
            <p:ph sz="quarter" idx="11"/>
          </p:nvPr>
        </p:nvSpPr>
        <p:spPr/>
        <p:txBody>
          <a:bodyPr/>
          <a:lstStyle/>
          <a:p>
            <a:r>
              <a:rPr lang="en-US" sz="2800" dirty="0"/>
              <a:t>Radiofrequency</a:t>
            </a:r>
          </a:p>
          <a:p>
            <a:r>
              <a:rPr lang="en-US" sz="2800" dirty="0" err="1"/>
              <a:t>Cryoballoon</a:t>
            </a:r>
            <a:endParaRPr lang="en-US" sz="2800" dirty="0"/>
          </a:p>
          <a:p>
            <a:r>
              <a:rPr lang="en-US" sz="2800" dirty="0"/>
              <a:t>Pulse-field ablation</a:t>
            </a:r>
          </a:p>
          <a:p>
            <a:pPr marL="0" indent="0">
              <a:buNone/>
            </a:pPr>
            <a:endParaRPr lang="en-US" dirty="0"/>
          </a:p>
        </p:txBody>
      </p:sp>
      <p:sp>
        <p:nvSpPr>
          <p:cNvPr id="4" name="Footer Placeholder 3">
            <a:extLst>
              <a:ext uri="{FF2B5EF4-FFF2-40B4-BE49-F238E27FC236}">
                <a16:creationId xmlns:a16="http://schemas.microsoft.com/office/drawing/2014/main" id="{73B4D98F-5D93-F46C-CBB0-1278ACAD2D78}"/>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6D41DD92-E797-B163-9379-DC8D33F7153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78825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C896-B625-BD23-7247-EED845BEC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ACE52-6363-13F4-75DE-8185728DD824}"/>
              </a:ext>
            </a:extLst>
          </p:cNvPr>
          <p:cNvSpPr>
            <a:spLocks noGrp="1"/>
          </p:cNvSpPr>
          <p:nvPr>
            <p:ph type="title"/>
          </p:nvPr>
        </p:nvSpPr>
        <p:spPr/>
        <p:txBody>
          <a:bodyPr/>
          <a:lstStyle/>
          <a:p>
            <a:r>
              <a:rPr lang="en-US" dirty="0"/>
              <a:t>Radiofrequency ablation</a:t>
            </a:r>
          </a:p>
        </p:txBody>
      </p:sp>
      <p:sp>
        <p:nvSpPr>
          <p:cNvPr id="4" name="Footer Placeholder 3">
            <a:extLst>
              <a:ext uri="{FF2B5EF4-FFF2-40B4-BE49-F238E27FC236}">
                <a16:creationId xmlns:a16="http://schemas.microsoft.com/office/drawing/2014/main" id="{E102ADAF-F7F8-7034-4C7B-CABD6ECEEE2D}"/>
              </a:ext>
            </a:extLst>
          </p:cNvPr>
          <p:cNvSpPr>
            <a:spLocks noGrp="1"/>
          </p:cNvSpPr>
          <p:nvPr>
            <p:ph type="ftr" sz="quarter" idx="3"/>
          </p:nvPr>
        </p:nvSpPr>
        <p:spPr/>
        <p:txBody>
          <a:bodyPr/>
          <a:lstStyle/>
          <a:p>
            <a:r>
              <a:rPr lang="en-US"/>
              <a:t>CREATING A HEALTHIER HAWAIʻI</a:t>
            </a:r>
          </a:p>
        </p:txBody>
      </p:sp>
      <p:pic>
        <p:nvPicPr>
          <p:cNvPr id="6" name="Picture 2">
            <a:extLst>
              <a:ext uri="{FF2B5EF4-FFF2-40B4-BE49-F238E27FC236}">
                <a16:creationId xmlns:a16="http://schemas.microsoft.com/office/drawing/2014/main" id="{2D4D7104-84F1-008E-A582-59CFEEEDE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304" y="1634462"/>
            <a:ext cx="6834632" cy="4422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90E011C7-73D4-336E-2CCF-3DEE02235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344" y="373564"/>
            <a:ext cx="3505200" cy="126089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5CCFA1C7-D48B-9FBB-98DB-4047CF6223C8}"/>
              </a:ext>
            </a:extLst>
          </p:cNvPr>
          <p:cNvSpPr txBox="1">
            <a:spLocks noGrp="1"/>
          </p:cNvSpPr>
          <p:nvPr>
            <p:ph type="body" sz="quarter" idx="12"/>
          </p:nvPr>
        </p:nvSpPr>
        <p:spPr>
          <a:xfrm>
            <a:off x="475095" y="6056802"/>
            <a:ext cx="9080500" cy="415498"/>
          </a:xfrm>
          <a:prstGeom prst="rect">
            <a:avLst/>
          </a:prstGeom>
          <a:noFill/>
        </p:spPr>
        <p:txBody>
          <a:bodyPr wrap="square">
            <a:spAutoFit/>
          </a:bodyPr>
          <a:lstStyle/>
          <a:p>
            <a:r>
              <a:rPr lang="en-US" sz="1050" b="0" i="0" u="none" strike="noStrike" dirty="0">
                <a:solidFill>
                  <a:schemeClr val="tx2"/>
                </a:solidFill>
                <a:effectLst/>
                <a:latin typeface="Open Sans" panose="020F0502020204030204" pitchFamily="34" charset="0"/>
              </a:rPr>
              <a:t>Ely Gracia</a:t>
            </a:r>
            <a:r>
              <a:rPr lang="en-US" sz="1050" dirty="0">
                <a:solidFill>
                  <a:schemeClr val="tx2"/>
                </a:solidFill>
                <a:latin typeface="Open Sans" panose="020F0502020204030204" pitchFamily="34" charset="0"/>
              </a:rPr>
              <a:t> et al</a:t>
            </a:r>
            <a:r>
              <a:rPr lang="en-US" sz="1050" b="0" i="0" u="none" strike="noStrike" dirty="0">
                <a:solidFill>
                  <a:schemeClr val="tx2"/>
                </a:solidFill>
                <a:effectLst/>
                <a:latin typeface="Open Sans" panose="020B0606030504020204" pitchFamily="34" charset="0"/>
              </a:rPr>
              <a:t>. Understanding Lesion Creation Biophysics and Improved Lesion Assessment during Radiofrequency Catheter Ablation. The Perfect Combination to Achieve Durable Lesions in Atrial Fibrillation Ablation. </a:t>
            </a:r>
            <a:r>
              <a:rPr lang="en-US" sz="1050" b="0" i="1" u="none" strike="noStrike" dirty="0">
                <a:solidFill>
                  <a:schemeClr val="tx2"/>
                </a:solidFill>
                <a:effectLst/>
                <a:latin typeface="Open Sans" panose="020B0606030504020204" pitchFamily="34" charset="0"/>
              </a:rPr>
              <a:t>Rev. Cardiovasc. Med.</a:t>
            </a:r>
            <a:r>
              <a:rPr lang="en-US" sz="1050" b="0" i="0" u="none" strike="noStrike" dirty="0">
                <a:solidFill>
                  <a:schemeClr val="tx2"/>
                </a:solidFill>
                <a:effectLst/>
                <a:latin typeface="Open Sans" panose="020B0606030504020204" pitchFamily="34" charset="0"/>
              </a:rPr>
              <a:t> </a:t>
            </a:r>
            <a:r>
              <a:rPr lang="en-US" sz="1050" b="1" i="0" u="none" strike="noStrike" dirty="0">
                <a:solidFill>
                  <a:schemeClr val="tx2"/>
                </a:solidFill>
                <a:effectLst/>
                <a:latin typeface="Open Sans" panose="020B0606030504020204" pitchFamily="34" charset="0"/>
              </a:rPr>
              <a:t>2024</a:t>
            </a:r>
            <a:r>
              <a:rPr lang="en-US" sz="1050" b="0" i="0" u="none" strike="noStrike" dirty="0">
                <a:solidFill>
                  <a:schemeClr val="tx2"/>
                </a:solidFill>
                <a:effectLst/>
                <a:latin typeface="Open Sans" panose="020B0606030504020204" pitchFamily="34" charset="0"/>
              </a:rPr>
              <a:t>, 25(2), 44.</a:t>
            </a:r>
            <a:endParaRPr lang="en-US" sz="1050" dirty="0">
              <a:solidFill>
                <a:schemeClr val="tx2"/>
              </a:solidFill>
            </a:endParaRPr>
          </a:p>
        </p:txBody>
      </p:sp>
    </p:spTree>
    <p:extLst>
      <p:ext uri="{BB962C8B-B14F-4D97-AF65-F5344CB8AC3E}">
        <p14:creationId xmlns:p14="http://schemas.microsoft.com/office/powerpoint/2010/main" val="3990093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54B0-3D15-7178-1A19-6A380915C51E}"/>
              </a:ext>
            </a:extLst>
          </p:cNvPr>
          <p:cNvSpPr>
            <a:spLocks noGrp="1"/>
          </p:cNvSpPr>
          <p:nvPr>
            <p:ph type="title"/>
          </p:nvPr>
        </p:nvSpPr>
        <p:spPr/>
        <p:txBody>
          <a:bodyPr/>
          <a:lstStyle/>
          <a:p>
            <a:r>
              <a:rPr lang="en-US" dirty="0"/>
              <a:t>Pulse-Field Ablation (PFA)</a:t>
            </a:r>
          </a:p>
        </p:txBody>
      </p:sp>
      <p:sp>
        <p:nvSpPr>
          <p:cNvPr id="4" name="Footer Placeholder 3">
            <a:extLst>
              <a:ext uri="{FF2B5EF4-FFF2-40B4-BE49-F238E27FC236}">
                <a16:creationId xmlns:a16="http://schemas.microsoft.com/office/drawing/2014/main" id="{21ACDF31-21B1-CF38-0281-12F2D16AE01A}"/>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F95109EC-A6F2-117A-A4A1-A429E43412F3}"/>
              </a:ext>
            </a:extLst>
          </p:cNvPr>
          <p:cNvSpPr>
            <a:spLocks noGrp="1"/>
          </p:cNvSpPr>
          <p:nvPr>
            <p:ph type="body" sz="quarter" idx="12"/>
          </p:nvPr>
        </p:nvSpPr>
        <p:spPr/>
        <p:txBody>
          <a:bodyPr/>
          <a:lstStyle/>
          <a:p>
            <a:r>
              <a:rPr lang="en-US" sz="1000" b="0" i="0" u="none" strike="noStrike" dirty="0">
                <a:solidFill>
                  <a:schemeClr val="tx2"/>
                </a:solidFill>
                <a:effectLst/>
                <a:latin typeface="Helvetica Neue" panose="02000503000000020004" pitchFamily="2" charset="0"/>
              </a:rPr>
              <a:t>Sullivan AP, Aguilar M, Laksman Z. Pulsed Field Ablation: A Review of Preclinical and Clinical Studies. </a:t>
            </a:r>
            <a:r>
              <a:rPr lang="en-US" sz="1000" b="0" i="1" u="none" strike="noStrike" dirty="0">
                <a:solidFill>
                  <a:schemeClr val="tx2"/>
                </a:solidFill>
                <a:effectLst/>
                <a:latin typeface="Helvetica Neue" panose="02000503000000020004" pitchFamily="2" charset="0"/>
              </a:rPr>
              <a:t>Bioengineering</a:t>
            </a:r>
            <a:r>
              <a:rPr lang="en-US" sz="1000" b="0" i="0" u="none" strike="noStrike" dirty="0">
                <a:solidFill>
                  <a:schemeClr val="tx2"/>
                </a:solidFill>
                <a:effectLst/>
                <a:latin typeface="Helvetica Neue" panose="02000503000000020004" pitchFamily="2" charset="0"/>
              </a:rPr>
              <a:t>. 2025; 12(4):329</a:t>
            </a:r>
            <a:endParaRPr lang="en-US" sz="1000" dirty="0">
              <a:solidFill>
                <a:schemeClr val="tx2"/>
              </a:solidFill>
            </a:endParaRPr>
          </a:p>
          <a:p>
            <a:endParaRPr lang="en-US" dirty="0"/>
          </a:p>
        </p:txBody>
      </p:sp>
      <p:pic>
        <p:nvPicPr>
          <p:cNvPr id="6" name="Picture 6" descr="Pulsed Field Ablation May Bridge Gender Gap in AF Ablation | MedPage Today">
            <a:extLst>
              <a:ext uri="{FF2B5EF4-FFF2-40B4-BE49-F238E27FC236}">
                <a16:creationId xmlns:a16="http://schemas.microsoft.com/office/drawing/2014/main" id="{3F89B977-2C68-32D4-A2DD-D8E435248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765" y="1959033"/>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5F30DB8-2706-3005-CCA6-15E785290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236" y="1998324"/>
            <a:ext cx="4473723" cy="249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933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F38D4E-49E3-DEB7-6907-1F3C76FD8FA8}"/>
              </a:ext>
            </a:extLst>
          </p:cNvPr>
          <p:cNvSpPr>
            <a:spLocks noGrp="1"/>
          </p:cNvSpPr>
          <p:nvPr>
            <p:ph type="ftr" sz="quarter" idx="3"/>
          </p:nvPr>
        </p:nvSpPr>
        <p:spPr/>
        <p:txBody>
          <a:bodyPr/>
          <a:lstStyle/>
          <a:p>
            <a:r>
              <a:rPr lang="en-US"/>
              <a:t>CREATING A HEALTHIER HAWAIʻI</a:t>
            </a:r>
          </a:p>
        </p:txBody>
      </p:sp>
      <p:pic>
        <p:nvPicPr>
          <p:cNvPr id="6" name="Picture 2">
            <a:extLst>
              <a:ext uri="{FF2B5EF4-FFF2-40B4-BE49-F238E27FC236}">
                <a16:creationId xmlns:a16="http://schemas.microsoft.com/office/drawing/2014/main" id="{9466498F-707B-C534-7B74-98DE460E1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718" y="373564"/>
            <a:ext cx="4483395" cy="619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283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D50344-E097-C15B-A054-5BEEBE23908F}"/>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BD65F7DC-7AC8-5196-1F88-DDC07C677C10}"/>
              </a:ext>
            </a:extLst>
          </p:cNvPr>
          <p:cNvSpPr>
            <a:spLocks noGrp="1"/>
          </p:cNvSpPr>
          <p:nvPr>
            <p:ph type="body" sz="quarter" idx="12"/>
          </p:nvPr>
        </p:nvSpPr>
        <p:spPr/>
        <p:txBody>
          <a:bodyPr/>
          <a:lstStyle/>
          <a:p>
            <a:endParaRPr lang="en-US"/>
          </a:p>
        </p:txBody>
      </p:sp>
      <p:pic>
        <p:nvPicPr>
          <p:cNvPr id="6" name="Picture 2">
            <a:extLst>
              <a:ext uri="{FF2B5EF4-FFF2-40B4-BE49-F238E27FC236}">
                <a16:creationId xmlns:a16="http://schemas.microsoft.com/office/drawing/2014/main" id="{B5BA70DB-424B-0E31-BE52-1832FD31A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327" y="828576"/>
            <a:ext cx="9144000" cy="507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03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615B-D196-D14B-A1F1-90FF94D60A8B}"/>
              </a:ext>
            </a:extLst>
          </p:cNvPr>
          <p:cNvSpPr>
            <a:spLocks noGrp="1"/>
          </p:cNvSpPr>
          <p:nvPr>
            <p:ph type="title"/>
          </p:nvPr>
        </p:nvSpPr>
        <p:spPr/>
        <p:txBody>
          <a:bodyPr/>
          <a:lstStyle/>
          <a:p>
            <a:r>
              <a:rPr lang="en-US" dirty="0"/>
              <a:t>AF management</a:t>
            </a:r>
          </a:p>
        </p:txBody>
      </p:sp>
      <p:sp>
        <p:nvSpPr>
          <p:cNvPr id="3" name="Content Placeholder 2">
            <a:extLst>
              <a:ext uri="{FF2B5EF4-FFF2-40B4-BE49-F238E27FC236}">
                <a16:creationId xmlns:a16="http://schemas.microsoft.com/office/drawing/2014/main" id="{F8A251CC-09F1-7D89-A11D-4D453FC67A96}"/>
              </a:ext>
            </a:extLst>
          </p:cNvPr>
          <p:cNvSpPr>
            <a:spLocks noGrp="1"/>
          </p:cNvSpPr>
          <p:nvPr>
            <p:ph sz="quarter" idx="11"/>
          </p:nvPr>
        </p:nvSpPr>
        <p:spPr/>
        <p:txBody>
          <a:bodyPr/>
          <a:lstStyle/>
          <a:p>
            <a:r>
              <a:rPr lang="en-US" dirty="0"/>
              <a:t>Anticoagulation is the most important treatment</a:t>
            </a:r>
          </a:p>
          <a:p>
            <a:r>
              <a:rPr lang="en-US" dirty="0"/>
              <a:t>Earlier ablation is better</a:t>
            </a:r>
          </a:p>
          <a:p>
            <a:r>
              <a:rPr lang="en-US" dirty="0"/>
              <a:t>PFA ablation is incredibly safe and efficient</a:t>
            </a:r>
          </a:p>
          <a:p>
            <a:r>
              <a:rPr lang="en-US" dirty="0"/>
              <a:t>Every typical atrial flutter can be cured</a:t>
            </a:r>
          </a:p>
          <a:p>
            <a:pPr marL="0" indent="0">
              <a:buNone/>
            </a:pPr>
            <a:endParaRPr lang="en-US" dirty="0"/>
          </a:p>
        </p:txBody>
      </p:sp>
      <p:sp>
        <p:nvSpPr>
          <p:cNvPr id="4" name="Footer Placeholder 3">
            <a:extLst>
              <a:ext uri="{FF2B5EF4-FFF2-40B4-BE49-F238E27FC236}">
                <a16:creationId xmlns:a16="http://schemas.microsoft.com/office/drawing/2014/main" id="{A240B79B-18A7-05A9-92FD-FAA5F2E18CE4}"/>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48B2BEA5-CEBB-03D1-219A-9056A414677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0009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15A297-A21A-1223-D385-EFA81925C655}"/>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43D04194-6AEB-3601-B83F-9D94554AAC7B}"/>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BE21329B-9F20-33F3-8F29-1CD7D1FAF757}"/>
              </a:ext>
            </a:extLst>
          </p:cNvPr>
          <p:cNvPicPr>
            <a:picLocks noChangeAspect="1"/>
          </p:cNvPicPr>
          <p:nvPr/>
        </p:nvPicPr>
        <p:blipFill>
          <a:blip r:embed="rId2"/>
          <a:stretch>
            <a:fillRect/>
          </a:stretch>
        </p:blipFill>
        <p:spPr>
          <a:xfrm>
            <a:off x="1618374" y="314296"/>
            <a:ext cx="8704384" cy="2514600"/>
          </a:xfrm>
          <a:prstGeom prst="rect">
            <a:avLst/>
          </a:prstGeom>
        </p:spPr>
      </p:pic>
      <p:pic>
        <p:nvPicPr>
          <p:cNvPr id="7" name="Picture 2" descr="Image">
            <a:extLst>
              <a:ext uri="{FF2B5EF4-FFF2-40B4-BE49-F238E27FC236}">
                <a16:creationId xmlns:a16="http://schemas.microsoft.com/office/drawing/2014/main" id="{ECC0EB1F-93D9-7798-F4C9-E8A6978E1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560" y="2828896"/>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a:extLst>
              <a:ext uri="{FF2B5EF4-FFF2-40B4-BE49-F238E27FC236}">
                <a16:creationId xmlns:a16="http://schemas.microsoft.com/office/drawing/2014/main" id="{0792A58E-84A1-D0D9-9F87-C4030D710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161" y="2828896"/>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00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E622BE-98CE-0454-BE91-2E9E984111A0}"/>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EB3596B4-D258-A444-7817-4217EF221061}"/>
              </a:ext>
            </a:extLst>
          </p:cNvPr>
          <p:cNvSpPr>
            <a:spLocks noGrp="1"/>
          </p:cNvSpPr>
          <p:nvPr>
            <p:ph type="body" sz="quarter" idx="12"/>
          </p:nvPr>
        </p:nvSpPr>
        <p:spPr/>
        <p:txBody>
          <a:bodyPr/>
          <a:lstStyle/>
          <a:p>
            <a:endParaRPr lang="en-US"/>
          </a:p>
        </p:txBody>
      </p:sp>
      <p:pic>
        <p:nvPicPr>
          <p:cNvPr id="6" name="Content Placeholder 4">
            <a:extLst>
              <a:ext uri="{FF2B5EF4-FFF2-40B4-BE49-F238E27FC236}">
                <a16:creationId xmlns:a16="http://schemas.microsoft.com/office/drawing/2014/main" id="{112DA87B-F3B7-D40D-179F-8235B5D4CE24}"/>
              </a:ext>
            </a:extLst>
          </p:cNvPr>
          <p:cNvPicPr>
            <a:picLocks noChangeAspect="1"/>
          </p:cNvPicPr>
          <p:nvPr/>
        </p:nvPicPr>
        <p:blipFill>
          <a:blip r:embed="rId2"/>
          <a:srcRect b="35459"/>
          <a:stretch>
            <a:fillRect/>
          </a:stretch>
        </p:blipFill>
        <p:spPr>
          <a:xfrm>
            <a:off x="154112" y="578509"/>
            <a:ext cx="4601092" cy="4589392"/>
          </a:xfrm>
          <a:prstGeom prst="rect">
            <a:avLst/>
          </a:prstGeom>
        </p:spPr>
      </p:pic>
      <p:pic>
        <p:nvPicPr>
          <p:cNvPr id="7" name="Content Placeholder 4">
            <a:extLst>
              <a:ext uri="{FF2B5EF4-FFF2-40B4-BE49-F238E27FC236}">
                <a16:creationId xmlns:a16="http://schemas.microsoft.com/office/drawing/2014/main" id="{7CAEA515-2EBA-0172-8527-F1326AC94B6D}"/>
              </a:ext>
            </a:extLst>
          </p:cNvPr>
          <p:cNvPicPr>
            <a:picLocks noChangeAspect="1"/>
          </p:cNvPicPr>
          <p:nvPr/>
        </p:nvPicPr>
        <p:blipFill>
          <a:blip r:embed="rId3"/>
          <a:srcRect t="65831"/>
          <a:stretch>
            <a:fillRect/>
          </a:stretch>
        </p:blipFill>
        <p:spPr>
          <a:xfrm>
            <a:off x="5342561" y="0"/>
            <a:ext cx="9299438" cy="4910735"/>
          </a:xfrm>
          <a:prstGeom prst="rect">
            <a:avLst/>
          </a:prstGeom>
        </p:spPr>
      </p:pic>
      <p:pic>
        <p:nvPicPr>
          <p:cNvPr id="8" name="Content Placeholder 4">
            <a:extLst>
              <a:ext uri="{FF2B5EF4-FFF2-40B4-BE49-F238E27FC236}">
                <a16:creationId xmlns:a16="http://schemas.microsoft.com/office/drawing/2014/main" id="{FE608720-1A23-074C-55B7-D2666E5F0E11}"/>
              </a:ext>
            </a:extLst>
          </p:cNvPr>
          <p:cNvPicPr>
            <a:picLocks noChangeAspect="1"/>
          </p:cNvPicPr>
          <p:nvPr/>
        </p:nvPicPr>
        <p:blipFill>
          <a:blip r:embed="rId4"/>
          <a:srcRect l="71093" t="68162" r="13569" b="20572"/>
          <a:stretch>
            <a:fillRect/>
          </a:stretch>
        </p:blipFill>
        <p:spPr>
          <a:xfrm>
            <a:off x="7780038" y="4106406"/>
            <a:ext cx="1982092" cy="2249945"/>
          </a:xfrm>
          <a:prstGeom prst="rect">
            <a:avLst/>
          </a:prstGeom>
        </p:spPr>
      </p:pic>
      <p:pic>
        <p:nvPicPr>
          <p:cNvPr id="9" name="Content Placeholder 4">
            <a:extLst>
              <a:ext uri="{FF2B5EF4-FFF2-40B4-BE49-F238E27FC236}">
                <a16:creationId xmlns:a16="http://schemas.microsoft.com/office/drawing/2014/main" id="{38CB876B-56B6-3B9C-2D2E-9FBE816F90A6}"/>
              </a:ext>
            </a:extLst>
          </p:cNvPr>
          <p:cNvPicPr>
            <a:picLocks noChangeAspect="1"/>
          </p:cNvPicPr>
          <p:nvPr/>
        </p:nvPicPr>
        <p:blipFill>
          <a:blip r:embed="rId5"/>
          <a:srcRect l="70503" t="79573" r="9439" b="6685"/>
          <a:stretch>
            <a:fillRect/>
          </a:stretch>
        </p:blipFill>
        <p:spPr>
          <a:xfrm>
            <a:off x="9412652" y="3460709"/>
            <a:ext cx="2480897" cy="2626832"/>
          </a:xfrm>
          <a:prstGeom prst="rect">
            <a:avLst/>
          </a:prstGeom>
        </p:spPr>
      </p:pic>
    </p:spTree>
    <p:extLst>
      <p:ext uri="{BB962C8B-B14F-4D97-AF65-F5344CB8AC3E}">
        <p14:creationId xmlns:p14="http://schemas.microsoft.com/office/powerpoint/2010/main" val="592144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36EC2-7372-010B-FCE7-46F70B6EBB90}"/>
              </a:ext>
            </a:extLst>
          </p:cNvPr>
          <p:cNvSpPr>
            <a:spLocks noGrp="1"/>
          </p:cNvSpPr>
          <p:nvPr>
            <p:ph type="title"/>
          </p:nvPr>
        </p:nvSpPr>
        <p:spPr/>
        <p:txBody>
          <a:bodyPr/>
          <a:lstStyle/>
          <a:p>
            <a:r>
              <a:rPr lang="en-US" dirty="0"/>
              <a:t>Thank you</a:t>
            </a:r>
          </a:p>
        </p:txBody>
      </p:sp>
      <p:sp>
        <p:nvSpPr>
          <p:cNvPr id="4" name="Footer Placeholder 3">
            <a:extLst>
              <a:ext uri="{FF2B5EF4-FFF2-40B4-BE49-F238E27FC236}">
                <a16:creationId xmlns:a16="http://schemas.microsoft.com/office/drawing/2014/main" id="{94EAC56D-1EB9-5DDC-BD97-55AB1078424A}"/>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7E9B90DF-A9DD-55D1-6E8F-1B51F147216F}"/>
              </a:ext>
            </a:extLst>
          </p:cNvPr>
          <p:cNvSpPr>
            <a:spLocks noGrp="1"/>
          </p:cNvSpPr>
          <p:nvPr>
            <p:ph type="body" sz="quarter" idx="12"/>
          </p:nvPr>
        </p:nvSpPr>
        <p:spPr/>
        <p:txBody>
          <a:bodyPr/>
          <a:lstStyle/>
          <a:p>
            <a:endParaRPr lang="en-US"/>
          </a:p>
        </p:txBody>
      </p:sp>
      <p:sp>
        <p:nvSpPr>
          <p:cNvPr id="6" name="Content Placeholder 2">
            <a:extLst>
              <a:ext uri="{FF2B5EF4-FFF2-40B4-BE49-F238E27FC236}">
                <a16:creationId xmlns:a16="http://schemas.microsoft.com/office/drawing/2014/main" id="{9DAFE883-1772-6BCF-9229-D06E6F930069}"/>
              </a:ext>
            </a:extLst>
          </p:cNvPr>
          <p:cNvSpPr txBox="1">
            <a:spLocks/>
          </p:cNvSpPr>
          <p:nvPr/>
        </p:nvSpPr>
        <p:spPr>
          <a:xfrm>
            <a:off x="658368" y="1371600"/>
            <a:ext cx="7827264" cy="480060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808-859-3848</a:t>
            </a:r>
          </a:p>
          <a:p>
            <a:r>
              <a:rPr lang="en-US"/>
              <a:t>rattanawong.pattara@mayo.edu</a:t>
            </a:r>
          </a:p>
          <a:p>
            <a:r>
              <a:rPr lang="en-US"/>
              <a:t>pattara.rattanawong@hphmg.org</a:t>
            </a:r>
          </a:p>
          <a:p>
            <a:r>
              <a:rPr lang="en-US"/>
              <a:t>Twitter: Pat_Nawong</a:t>
            </a:r>
            <a:endParaRPr lang="en-US" dirty="0"/>
          </a:p>
        </p:txBody>
      </p:sp>
      <p:pic>
        <p:nvPicPr>
          <p:cNvPr id="7" name="Picture 6" descr="A person and person kissing in front of trees and mountains&#10;&#10;Description automatically generated">
            <a:extLst>
              <a:ext uri="{FF2B5EF4-FFF2-40B4-BE49-F238E27FC236}">
                <a16:creationId xmlns:a16="http://schemas.microsoft.com/office/drawing/2014/main" id="{371EDE7A-45F8-C719-F5B0-787A74A35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227" y="1245211"/>
            <a:ext cx="2692400" cy="4038600"/>
          </a:xfrm>
          <a:prstGeom prst="rect">
            <a:avLst/>
          </a:prstGeom>
        </p:spPr>
      </p:pic>
    </p:spTree>
    <p:extLst>
      <p:ext uri="{BB962C8B-B14F-4D97-AF65-F5344CB8AC3E}">
        <p14:creationId xmlns:p14="http://schemas.microsoft.com/office/powerpoint/2010/main" val="238225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739A11-CA14-0F94-066A-E30392547939}"/>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
        <p:nvSpPr>
          <p:cNvPr id="5" name="Text Placeholder 4">
            <a:extLst>
              <a:ext uri="{FF2B5EF4-FFF2-40B4-BE49-F238E27FC236}">
                <a16:creationId xmlns:a16="http://schemas.microsoft.com/office/drawing/2014/main" id="{87CAAE6E-C54B-B138-8526-BE837668F9DA}"/>
              </a:ext>
            </a:extLst>
          </p:cNvPr>
          <p:cNvSpPr>
            <a:spLocks noGrp="1"/>
          </p:cNvSpPr>
          <p:nvPr>
            <p:ph type="body" sz="quarter" idx="12"/>
          </p:nvPr>
        </p:nvSpPr>
        <p:spPr/>
        <p:txBody>
          <a:bodyPr/>
          <a:lstStyle/>
          <a:p>
            <a:endParaRPr lang="en-US"/>
          </a:p>
        </p:txBody>
      </p:sp>
      <p:sp>
        <p:nvSpPr>
          <p:cNvPr id="8" name="Thursday, April 8, 2021…">
            <a:extLst>
              <a:ext uri="{FF2B5EF4-FFF2-40B4-BE49-F238E27FC236}">
                <a16:creationId xmlns:a16="http://schemas.microsoft.com/office/drawing/2014/main" id="{D0AD1B5E-08A6-1AA7-AC13-88CDAE8C22B5}"/>
              </a:ext>
            </a:extLst>
          </p:cNvPr>
          <p:cNvSpPr txBox="1"/>
          <p:nvPr/>
        </p:nvSpPr>
        <p:spPr>
          <a:xfrm>
            <a:off x="1669515" y="1644773"/>
            <a:ext cx="8572696" cy="15542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sz="4400" b="1">
                <a:solidFill>
                  <a:srgbClr val="FFFFFF"/>
                </a:solidFill>
                <a:effectLst>
                  <a:outerShdw blurRad="38100" dist="38100" dir="2700000" rotWithShape="0">
                    <a:srgbClr val="000000">
                      <a:alpha val="43137"/>
                    </a:srgbClr>
                  </a:outerShdw>
                </a:effectLst>
              </a:defRPr>
            </a:pPr>
            <a:r>
              <a:rPr lang="en-US" sz="6000" b="1" baseline="30000" dirty="0">
                <a:solidFill>
                  <a:schemeClr val="tx2"/>
                </a:solidFill>
                <a:effectLst>
                  <a:outerShdw blurRad="38100" dist="38100" dir="2700000" rotWithShape="0">
                    <a:srgbClr val="000000">
                      <a:alpha val="43137"/>
                    </a:srgbClr>
                  </a:outerShdw>
                </a:effectLst>
                <a:latin typeface="Arial"/>
              </a:rPr>
              <a:t>No Webinar in July</a:t>
            </a:r>
            <a:endParaRPr kumimoji="0" lang="en-US" sz="7200" b="1" i="0" u="none" strike="noStrike" kern="1200" cap="none" spc="0" normalizeH="0" baseline="30000" noProof="0" dirty="0">
              <a:ln>
                <a:noFill/>
              </a:ln>
              <a:solidFill>
                <a:schemeClr val="tx2"/>
              </a:solidFill>
              <a:effectLst>
                <a:outerShdw blurRad="38100" dist="38100" dir="2700000" rotWithShape="0">
                  <a:srgbClr val="000000">
                    <a:alpha val="43137"/>
                  </a:srgbClr>
                </a:outerShdw>
              </a:effectLst>
              <a:uLnTx/>
              <a:uFillTx/>
              <a:latin typeface="Arial"/>
              <a:ea typeface="+mn-ea"/>
              <a:cs typeface="+mn-cs"/>
            </a:endParaRPr>
          </a:p>
          <a:p>
            <a:pPr marL="0" marR="0" lvl="0" indent="0" algn="ctr" defTabSz="457200" rtl="0" eaLnBrk="1" fontAlgn="auto" latinLnBrk="0" hangingPunct="1">
              <a:lnSpc>
                <a:spcPct val="100000"/>
              </a:lnSpc>
              <a:spcBef>
                <a:spcPts val="1800"/>
              </a:spcBef>
              <a:spcAft>
                <a:spcPts val="0"/>
              </a:spcAft>
              <a:buClrTx/>
              <a:buSzTx/>
              <a:buFontTx/>
              <a:buNone/>
              <a:tabLst/>
              <a:defRPr sz="4400" b="1">
                <a:solidFill>
                  <a:srgbClr val="FFFFFF"/>
                </a:solidFill>
                <a:effectLst>
                  <a:outerShdw blurRad="38100" dist="38100" dir="2700000" rotWithShape="0">
                    <a:srgbClr val="000000">
                      <a:alpha val="43137"/>
                    </a:srgbClr>
                  </a:outerShdw>
                </a:effectLst>
              </a:defRPr>
            </a:pPr>
            <a:r>
              <a:rPr kumimoji="0" lang="en-US" sz="6000" b="1" i="0" u="none" strike="noStrike" kern="1200" cap="none" spc="0" normalizeH="0" baseline="30000" noProof="0" dirty="0">
                <a:ln>
                  <a:noFill/>
                </a:ln>
                <a:solidFill>
                  <a:schemeClr val="tx2"/>
                </a:solidFill>
                <a:effectLst>
                  <a:outerShdw blurRad="38100" dist="38100" dir="2700000" rotWithShape="0">
                    <a:srgbClr val="000000">
                      <a:alpha val="43137"/>
                    </a:srgbClr>
                  </a:outerShdw>
                </a:effectLst>
                <a:uLnTx/>
                <a:uFillTx/>
                <a:latin typeface="Arial"/>
                <a:ea typeface="+mn-ea"/>
                <a:cs typeface="Arial"/>
              </a:rPr>
              <a:t>Next </a:t>
            </a:r>
            <a:r>
              <a:rPr lang="en-US" sz="6000" b="1" baseline="30000" dirty="0">
                <a:solidFill>
                  <a:schemeClr val="tx2"/>
                </a:solidFill>
                <a:effectLst>
                  <a:outerShdw blurRad="38100" dist="38100" dir="2700000" rotWithShape="0">
                    <a:srgbClr val="000000">
                      <a:alpha val="43137"/>
                    </a:srgbClr>
                  </a:outerShdw>
                </a:effectLst>
                <a:latin typeface="Arial"/>
                <a:cs typeface="Arial"/>
              </a:rPr>
              <a:t>Webinar in August</a:t>
            </a:r>
            <a:endParaRPr kumimoji="0" lang="en-US" sz="7200" b="1" i="0" u="none" strike="noStrike" kern="1200" cap="none" spc="0" normalizeH="0" baseline="30000" noProof="0" dirty="0">
              <a:ln>
                <a:noFill/>
              </a:ln>
              <a:solidFill>
                <a:schemeClr val="tx2"/>
              </a:solidFill>
              <a:effectLst>
                <a:outerShdw blurRad="38100" dist="38100" dir="2700000" rotWithShape="0">
                  <a:srgbClr val="000000">
                    <a:alpha val="43137"/>
                  </a:srgbClr>
                </a:outerShdw>
              </a:effectLst>
              <a:uLnTx/>
              <a:uFillTx/>
              <a:latin typeface="Arial"/>
              <a:ea typeface="+mn-ea"/>
              <a:cs typeface="Arial"/>
            </a:endParaRPr>
          </a:p>
        </p:txBody>
      </p:sp>
      <p:sp>
        <p:nvSpPr>
          <p:cNvPr id="9" name="TextBox 6">
            <a:extLst>
              <a:ext uri="{FF2B5EF4-FFF2-40B4-BE49-F238E27FC236}">
                <a16:creationId xmlns:a16="http://schemas.microsoft.com/office/drawing/2014/main" id="{A9748333-D83C-BFE6-C5DC-6A9FB2521BB2}"/>
              </a:ext>
            </a:extLst>
          </p:cNvPr>
          <p:cNvSpPr txBox="1"/>
          <p:nvPr/>
        </p:nvSpPr>
        <p:spPr>
          <a:xfrm>
            <a:off x="329618" y="293793"/>
            <a:ext cx="898835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u="sng">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sng" strike="noStrike" kern="1200" cap="none" spc="0" normalizeH="0" baseline="0" noProof="0" dirty="0">
                <a:ln>
                  <a:noFill/>
                </a:ln>
                <a:solidFill>
                  <a:srgbClr val="404040"/>
                </a:solidFill>
                <a:effectLst/>
                <a:uLnTx/>
                <a:uFillTx/>
                <a:latin typeface="Arial"/>
                <a:ea typeface="+mn-ea"/>
                <a:cs typeface="+mn-cs"/>
              </a:rPr>
              <a:t>Next </a:t>
            </a:r>
            <a:r>
              <a:rPr kumimoji="0" lang="en-US" sz="4000" b="1" i="0" u="sng" strike="noStrike" kern="1200" cap="none" spc="0" normalizeH="0" baseline="0" noProof="0" dirty="0">
                <a:ln>
                  <a:noFill/>
                </a:ln>
                <a:solidFill>
                  <a:srgbClr val="404040"/>
                </a:solidFill>
                <a:effectLst/>
                <a:uLnTx/>
                <a:uFillTx/>
                <a:latin typeface="Arial"/>
                <a:ea typeface="+mn-ea"/>
                <a:cs typeface="+mn-cs"/>
              </a:rPr>
              <a:t>HHP </a:t>
            </a:r>
            <a:r>
              <a:rPr kumimoji="0" sz="4000" b="1" i="0" u="sng" strike="noStrike" kern="1200" cap="none" spc="0" normalizeH="0" baseline="0" noProof="0" dirty="0">
                <a:ln>
                  <a:noFill/>
                </a:ln>
                <a:solidFill>
                  <a:srgbClr val="404040"/>
                </a:solidFill>
                <a:effectLst/>
                <a:uLnTx/>
                <a:uFillTx/>
                <a:latin typeface="Arial"/>
                <a:ea typeface="+mn-ea"/>
                <a:cs typeface="+mn-cs"/>
              </a:rPr>
              <a:t>Webinar</a:t>
            </a:r>
            <a:r>
              <a:rPr kumimoji="0" lang="en-US" sz="4000" b="1" i="0" u="sng" strike="noStrike" kern="1200" cap="none" spc="0" normalizeH="0" baseline="0" noProof="0" dirty="0">
                <a:ln>
                  <a:noFill/>
                </a:ln>
                <a:solidFill>
                  <a:srgbClr val="404040"/>
                </a:solidFill>
                <a:effectLst/>
                <a:uLnTx/>
                <a:uFillTx/>
                <a:latin typeface="Arial"/>
                <a:ea typeface="+mn-ea"/>
                <a:cs typeface="+mn-cs"/>
              </a:rPr>
              <a:t> (for </a:t>
            </a:r>
            <a:r>
              <a:rPr kumimoji="0" lang="en-US" sz="4000" b="1" i="0" u="sng" strike="noStrike" kern="1200" cap="none" spc="0" normalizeH="0" baseline="0" noProof="0" dirty="0">
                <a:ln>
                  <a:noFill/>
                </a:ln>
                <a:solidFill>
                  <a:srgbClr val="404040"/>
                </a:solidFill>
                <a:effectLst/>
                <a:highlight>
                  <a:srgbClr val="FFFF00"/>
                </a:highlight>
                <a:uLnTx/>
                <a:uFillTx/>
                <a:latin typeface="Arial"/>
                <a:ea typeface="+mn-ea"/>
                <a:cs typeface="+mn-cs"/>
              </a:rPr>
              <a:t>HQIP credit</a:t>
            </a:r>
            <a:r>
              <a:rPr kumimoji="0" lang="en-US" sz="4000" b="1" i="0" u="sng" strike="noStrike" kern="1200" cap="none" spc="0" normalizeH="0" baseline="0" noProof="0" dirty="0">
                <a:ln>
                  <a:noFill/>
                </a:ln>
                <a:solidFill>
                  <a:srgbClr val="404040"/>
                </a:solidFill>
                <a:effectLst/>
                <a:uLnTx/>
                <a:uFillTx/>
                <a:latin typeface="Arial"/>
                <a:ea typeface="+mn-ea"/>
                <a:cs typeface="+mn-cs"/>
              </a:rPr>
              <a:t>):</a:t>
            </a:r>
            <a:r>
              <a:rPr kumimoji="0" lang="en-US" sz="4000" b="0" i="0" u="none" strike="noStrike" kern="1200" cap="none" spc="0" normalizeH="0" baseline="0" noProof="0" dirty="0">
                <a:ln>
                  <a:noFill/>
                </a:ln>
                <a:solidFill>
                  <a:srgbClr val="404040"/>
                </a:solidFill>
                <a:effectLst/>
                <a:uLnTx/>
                <a:uFillTx/>
                <a:latin typeface="Arial"/>
                <a:ea typeface="+mn-ea"/>
                <a:cs typeface="+mn-cs"/>
              </a:rPr>
              <a:t> </a:t>
            </a:r>
            <a:endParaRPr kumimoji="0" sz="4000" b="1" i="0" u="sng" strike="noStrike" kern="1200" cap="none" spc="0" normalizeH="0" baseline="0" noProof="0" dirty="0">
              <a:ln>
                <a:noFill/>
              </a:ln>
              <a:solidFill>
                <a:srgbClr val="40404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3D96B6A1-69D6-2D9C-4720-43D2ADBC06FB}"/>
              </a:ext>
            </a:extLst>
          </p:cNvPr>
          <p:cNvSpPr/>
          <p:nvPr/>
        </p:nvSpPr>
        <p:spPr>
          <a:xfrm>
            <a:off x="133884" y="3366031"/>
            <a:ext cx="11975257"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To view upcoming HHP webinars and future events, please visit our </a:t>
            </a:r>
            <a:r>
              <a:rPr kumimoji="0" lang="en-US" sz="225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Hawai‘i Health Partners website</a:t>
            </a:r>
            <a:r>
              <a:rPr kumimoji="0" lang="en-US" sz="2250" b="0" i="0" u="none" strike="noStrike" kern="1200" cap="none" spc="0" normalizeH="0" baseline="0" noProof="0" dirty="0">
                <a:ln>
                  <a:noFill/>
                </a:ln>
                <a:solidFill>
                  <a:srgbClr val="78787B"/>
                </a:solidFill>
                <a:effectLst/>
                <a:uLnTx/>
                <a:uFillTx/>
                <a:latin typeface="Calibri" panose="020F0502020204030204" pitchFamily="34" charset="0"/>
                <a:ea typeface="Calibri" panose="020F0502020204030204" pitchFamily="34" charset="0"/>
                <a:cs typeface="+mn-cs"/>
              </a:rPr>
              <a:t> </a:t>
            </a:r>
            <a:r>
              <a:rPr kumimoji="0" lang="en-US" sz="225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for the “</a:t>
            </a:r>
            <a:r>
              <a:rPr kumimoji="0" lang="en-US" sz="225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Events Calendar</a:t>
            </a:r>
            <a:r>
              <a:rPr kumimoji="0" lang="en-US" sz="225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 from the “For Providers” dropdown. </a:t>
            </a:r>
            <a:endParaRPr kumimoji="0" lang="en-US" sz="2250" b="0" i="0" u="none" strike="noStrike" kern="1200" cap="none" spc="0" normalizeH="0" baseline="0" noProof="0" dirty="0">
              <a:ln>
                <a:noFill/>
              </a:ln>
              <a:solidFill>
                <a:srgbClr val="404040"/>
              </a:solidFill>
              <a:effectLst/>
              <a:uLnTx/>
              <a:uFillTx/>
              <a:latin typeface="Arial"/>
              <a:ea typeface="+mn-ea"/>
              <a:cs typeface="+mn-cs"/>
            </a:endParaRPr>
          </a:p>
        </p:txBody>
      </p:sp>
      <p:pic>
        <p:nvPicPr>
          <p:cNvPr id="3" name="Picture 2">
            <a:extLst>
              <a:ext uri="{FF2B5EF4-FFF2-40B4-BE49-F238E27FC236}">
                <a16:creationId xmlns:a16="http://schemas.microsoft.com/office/drawing/2014/main" id="{7C344F7D-0FD2-CD6B-1331-D4373D25C5A2}"/>
              </a:ext>
            </a:extLst>
          </p:cNvPr>
          <p:cNvPicPr>
            <a:picLocks noChangeAspect="1"/>
          </p:cNvPicPr>
          <p:nvPr/>
        </p:nvPicPr>
        <p:blipFill>
          <a:blip r:embed="rId4"/>
          <a:stretch>
            <a:fillRect/>
          </a:stretch>
        </p:blipFill>
        <p:spPr>
          <a:xfrm>
            <a:off x="198149" y="4192803"/>
            <a:ext cx="11795702" cy="25286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3413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7CB287A-5A8F-7300-B8C3-ECE5F1C89EE1}"/>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
        <p:nvSpPr>
          <p:cNvPr id="6" name="Title 1">
            <a:extLst>
              <a:ext uri="{FF2B5EF4-FFF2-40B4-BE49-F238E27FC236}">
                <a16:creationId xmlns:a16="http://schemas.microsoft.com/office/drawing/2014/main" id="{20546B42-68BB-C179-A404-9DEFC1DFBC8E}"/>
              </a:ext>
            </a:extLst>
          </p:cNvPr>
          <p:cNvSpPr txBox="1">
            <a:spLocks/>
          </p:cNvSpPr>
          <p:nvPr/>
        </p:nvSpPr>
        <p:spPr>
          <a:xfrm>
            <a:off x="347496" y="395436"/>
            <a:ext cx="8695750" cy="871648"/>
          </a:xfrm>
          <a:prstGeom prst="rect">
            <a:avLst/>
          </a:prstGeom>
        </p:spPr>
        <p:txBody>
          <a:bodyPr vert="horz" lIns="91440" tIns="45720" rIns="91440" bIns="9144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91BA"/>
                </a:solidFill>
                <a:effectLst/>
                <a:uLnTx/>
                <a:uFillTx/>
                <a:latin typeface="Arial"/>
                <a:ea typeface="+mj-ea"/>
                <a:cs typeface="+mj-cs"/>
              </a:rPr>
              <a:t>Webinar Information</a:t>
            </a:r>
            <a:endParaRPr kumimoji="0" lang="en-US" sz="4000" b="0" i="0" u="none" strike="noStrike" kern="1200" cap="none" spc="0" normalizeH="0" baseline="0" noProof="0" dirty="0">
              <a:ln>
                <a:noFill/>
              </a:ln>
              <a:solidFill>
                <a:srgbClr val="0091BA"/>
              </a:solidFill>
              <a:effectLst/>
              <a:uLnTx/>
              <a:uFillTx/>
              <a:latin typeface="Arial"/>
              <a:ea typeface="+mj-ea"/>
              <a:cs typeface="+mj-cs"/>
            </a:endParaRPr>
          </a:p>
        </p:txBody>
      </p:sp>
      <p:sp>
        <p:nvSpPr>
          <p:cNvPr id="7" name="Content Placeholder 2">
            <a:extLst>
              <a:ext uri="{FF2B5EF4-FFF2-40B4-BE49-F238E27FC236}">
                <a16:creationId xmlns:a16="http://schemas.microsoft.com/office/drawing/2014/main" id="{46168639-8B5B-BC86-C088-D7E22D2417EE}"/>
              </a:ext>
            </a:extLst>
          </p:cNvPr>
          <p:cNvSpPr txBox="1">
            <a:spLocks/>
          </p:cNvSpPr>
          <p:nvPr/>
        </p:nvSpPr>
        <p:spPr>
          <a:xfrm>
            <a:off x="347496" y="1442884"/>
            <a:ext cx="11319896" cy="4868126"/>
          </a:xfrm>
          <a:prstGeom prst="rect">
            <a:avLst/>
          </a:prstGeom>
        </p:spPr>
        <p:txBody>
          <a:bodyPr>
            <a:normAutofit fontScale="92500"/>
          </a:bodyPr>
          <a:lst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0091BA"/>
              </a:buClr>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You have been automatically muted</a:t>
            </a:r>
          </a:p>
          <a:p>
            <a:pPr marL="742950" marR="0" lvl="1" indent="-285750" algn="l" defTabSz="457200" rtl="0" eaLnBrk="1" fontAlgn="auto" latinLnBrk="0" hangingPunct="1">
              <a:lnSpc>
                <a:spcPct val="100000"/>
              </a:lnSpc>
              <a:spcBef>
                <a:spcPct val="20000"/>
              </a:spcBef>
              <a:spcAft>
                <a:spcPts val="0"/>
              </a:spcAft>
              <a:buClr>
                <a:srgbClr val="0091BA"/>
              </a:buClr>
              <a:buSzTx/>
              <a:buFont typeface="Arial"/>
              <a:buChar char="–"/>
              <a:tabLst/>
              <a:defRPr/>
            </a:pPr>
            <a:r>
              <a:rPr kumimoji="0" lang="en-US" sz="3200" b="0" i="0" u="none" strike="noStrike" kern="1200" cap="none" spc="0" normalizeH="0" baseline="0" noProof="0" dirty="0">
                <a:ln>
                  <a:noFill/>
                </a:ln>
                <a:solidFill>
                  <a:srgbClr val="404040"/>
                </a:solidFill>
                <a:effectLst/>
                <a:uLnTx/>
                <a:uFillTx/>
                <a:latin typeface="Arial"/>
                <a:ea typeface="+mn-ea"/>
                <a:cs typeface="+mn-cs"/>
              </a:rPr>
              <a:t>You cannot unmute yourself</a:t>
            </a:r>
          </a:p>
          <a:p>
            <a:pPr marL="0" marR="0" lvl="0" indent="0" algn="l" defTabSz="457200" rtl="0" eaLnBrk="1" fontAlgn="auto" latinLnBrk="0" hangingPunct="1">
              <a:lnSpc>
                <a:spcPct val="100000"/>
              </a:lnSpc>
              <a:spcBef>
                <a:spcPct val="20000"/>
              </a:spcBef>
              <a:spcAft>
                <a:spcPts val="0"/>
              </a:spcAft>
              <a:buClr>
                <a:srgbClr val="0091BA"/>
              </a:buClr>
              <a:buSzTx/>
              <a:buFont typeface="Arial"/>
              <a:buNone/>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60000"/>
              </a:lnSpc>
              <a:spcBef>
                <a:spcPct val="20000"/>
              </a:spcBef>
              <a:spcAft>
                <a:spcPts val="0"/>
              </a:spcAft>
              <a:buClr>
                <a:srgbClr val="0091BA"/>
              </a:buClr>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You will be able to submit questions via the Q&amp;A section</a:t>
            </a:r>
          </a:p>
          <a:p>
            <a:pPr marL="342900" marR="0" lvl="0" indent="-342900" algn="l" defTabSz="457200" rtl="0" eaLnBrk="1" fontAlgn="auto" latinLnBrk="0" hangingPunct="1">
              <a:lnSpc>
                <a:spcPct val="160000"/>
              </a:lnSpc>
              <a:spcBef>
                <a:spcPct val="20000"/>
              </a:spcBef>
              <a:spcAft>
                <a:spcPts val="0"/>
              </a:spcAft>
              <a:buClr>
                <a:srgbClr val="0091BA"/>
              </a:buClr>
              <a:buSzTx/>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
                <a:srgbClr val="0091BA"/>
              </a:buClr>
              <a:buSzTx/>
              <a:buFont typeface="Arial"/>
              <a:buChar char="•"/>
              <a:tabLst/>
              <a:defRPr/>
            </a:pPr>
            <a:r>
              <a:rPr lang="en-US" sz="3600" dirty="0">
                <a:latin typeface="Arial"/>
              </a:rPr>
              <a:t>T</a:t>
            </a:r>
            <a:r>
              <a:rPr kumimoji="0" lang="en-US" sz="3600" b="0" i="0" u="none" strike="noStrike" kern="1200" cap="none" spc="0" normalizeH="0" baseline="0" noProof="0" dirty="0">
                <a:ln>
                  <a:noFill/>
                </a:ln>
                <a:solidFill>
                  <a:srgbClr val="000000"/>
                </a:solidFill>
                <a:effectLst/>
                <a:uLnTx/>
                <a:uFillTx/>
                <a:latin typeface="Arial"/>
                <a:ea typeface="+mn-ea"/>
                <a:cs typeface="+mn-cs"/>
              </a:rPr>
              <a:t>his webinar counts for credit in the 2025 HQIP measure HHP Network Engagement - Webinars </a:t>
            </a:r>
          </a:p>
          <a:p>
            <a:pPr marL="342900" marR="0" lvl="0" indent="-342900" algn="l" defTabSz="457200" rtl="0" eaLnBrk="1" fontAlgn="auto" latinLnBrk="0" hangingPunct="1">
              <a:lnSpc>
                <a:spcPct val="160000"/>
              </a:lnSpc>
              <a:spcBef>
                <a:spcPts val="0"/>
              </a:spcBef>
              <a:spcAft>
                <a:spcPts val="0"/>
              </a:spcAft>
              <a:buClr>
                <a:srgbClr val="0091BA"/>
              </a:buClr>
              <a:buSzTx/>
              <a:buFont typeface="Arial"/>
              <a:buChar char="•"/>
              <a:tabLst/>
              <a:defRPr/>
            </a:pP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60000"/>
              </a:lnSpc>
              <a:spcBef>
                <a:spcPct val="20000"/>
              </a:spcBef>
              <a:spcAft>
                <a:spcPts val="0"/>
              </a:spcAft>
              <a:buClr>
                <a:srgbClr val="0091BA"/>
              </a:buClr>
              <a:buSzTx/>
              <a:buFont typeface="Arial"/>
              <a:buChar char="•"/>
              <a:tabLst/>
              <a:defRPr/>
            </a:pPr>
            <a:endParaRPr kumimoji="0" lang="en-US" sz="40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3880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CC1B-B0BC-6A96-2E72-BBEFF60D811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BFB1F48-85EF-8E7B-012D-163F1023E63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dirty="0">
                <a:ln>
                  <a:noFill/>
                </a:ln>
                <a:solidFill>
                  <a:srgbClr val="0091BA"/>
                </a:solidFill>
                <a:effectLst/>
                <a:uLnTx/>
                <a:uFillTx/>
                <a:latin typeface="Arial"/>
                <a:ea typeface="+mn-ea"/>
                <a:cs typeface="+mn-cs"/>
              </a:rPr>
              <a:t>CREATING A HEALTHIER </a:t>
            </a:r>
            <a:r>
              <a:rPr kumimoji="0" lang="en-US" sz="1200" b="0" i="0" u="none" strike="noStrike" kern="1100" cap="all" spc="130" normalizeH="0" baseline="0" noProof="0" dirty="0" err="1">
                <a:ln>
                  <a:noFill/>
                </a:ln>
                <a:solidFill>
                  <a:srgbClr val="0091BA"/>
                </a:solidFill>
                <a:effectLst/>
                <a:uLnTx/>
                <a:uFillTx/>
                <a:latin typeface="Arial"/>
                <a:ea typeface="+mn-ea"/>
                <a:cs typeface="+mn-cs"/>
              </a:rPr>
              <a:t>HAWAIʻI</a:t>
            </a:r>
            <a:endParaRPr kumimoji="0" lang="en-US" sz="1200" b="0" i="0" u="none" strike="noStrike" kern="1100" cap="all" spc="130" normalizeH="0" baseline="0" noProof="0" dirty="0">
              <a:ln>
                <a:noFill/>
              </a:ln>
              <a:solidFill>
                <a:srgbClr val="0091BA"/>
              </a:solidFill>
              <a:effectLst/>
              <a:uLnTx/>
              <a:uFillTx/>
              <a:latin typeface="Arial"/>
              <a:ea typeface="+mn-ea"/>
              <a:cs typeface="+mn-cs"/>
            </a:endParaRPr>
          </a:p>
        </p:txBody>
      </p:sp>
      <p:sp>
        <p:nvSpPr>
          <p:cNvPr id="8" name="Thursday, April 8, 2021…">
            <a:extLst>
              <a:ext uri="{FF2B5EF4-FFF2-40B4-BE49-F238E27FC236}">
                <a16:creationId xmlns:a16="http://schemas.microsoft.com/office/drawing/2014/main" id="{72D2D859-FDE8-3A36-28B8-6B703374B9E8}"/>
              </a:ext>
            </a:extLst>
          </p:cNvPr>
          <p:cNvSpPr txBox="1"/>
          <p:nvPr/>
        </p:nvSpPr>
        <p:spPr>
          <a:xfrm>
            <a:off x="867747" y="1580701"/>
            <a:ext cx="10255881" cy="31957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chemeClr val="tx2"/>
                </a:solidFill>
                <a:effectLst/>
                <a:ea typeface="Aptos" panose="020B0004020202020204" pitchFamily="34" charset="0"/>
                <a:cs typeface="Times New Roman" panose="02020603050405020304" pitchFamily="18" charset="0"/>
              </a:rPr>
              <a:t>Final performance for the 2024 HHP QPP/SSP (now HQIP) is available.</a:t>
            </a:r>
            <a:endParaRPr kumimoji="0" lang="en-US" sz="2800" b="1" i="0" u="none" strike="noStrike" kern="1200" cap="none" spc="0" normalizeH="0" baseline="0" noProof="0" dirty="0">
              <a:ln>
                <a:noFill/>
              </a:ln>
              <a:solidFill>
                <a:schemeClr val="tx2"/>
              </a:solidFill>
              <a:effectLst/>
              <a:uLnTx/>
              <a:uFillTx/>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2"/>
              </a:solidFill>
              <a:effectLst/>
              <a:uLnTx/>
              <a:uFillTx/>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chemeClr val="tx2"/>
                </a:solidFill>
              </a:rPr>
              <a:t>Please review your 2024 dashboard and send discrepancies/inquiries to </a:t>
            </a:r>
            <a:r>
              <a:rPr lang="en-US" sz="2800" b="1" dirty="0">
                <a:solidFill>
                  <a:schemeClr val="tx2"/>
                </a:solidFill>
                <a:hlinkClick r:id="rId3">
                  <a:extLst>
                    <a:ext uri="{A12FA001-AC4F-418D-AE19-62706E023703}">
                      <ahyp:hlinkClr xmlns:ahyp="http://schemas.microsoft.com/office/drawing/2018/hyperlinkcolor" val="tx"/>
                    </a:ext>
                  </a:extLst>
                </a:hlinkClick>
              </a:rPr>
              <a:t>Info@HawaiiHealthPartners.org</a:t>
            </a:r>
            <a:r>
              <a:rPr lang="en-US" sz="2800" b="1" dirty="0">
                <a:solidFill>
                  <a:schemeClr val="tx2"/>
                </a:solidFill>
              </a:rPr>
              <a:t> by </a:t>
            </a:r>
            <a:r>
              <a:rPr lang="en-US" sz="2800" b="1" dirty="0">
                <a:solidFill>
                  <a:schemeClr val="tx2"/>
                </a:solidFill>
                <a:highlight>
                  <a:srgbClr val="FFFF00"/>
                </a:highlight>
              </a:rPr>
              <a:t>June 30</a:t>
            </a:r>
            <a:r>
              <a:rPr lang="en-US" sz="2800" b="1" baseline="30000" dirty="0">
                <a:solidFill>
                  <a:schemeClr val="tx2"/>
                </a:solidFill>
                <a:highlight>
                  <a:srgbClr val="FFFF00"/>
                </a:highlight>
              </a:rPr>
              <a:t>th</a:t>
            </a:r>
            <a:r>
              <a:rPr lang="en-US" sz="2800" b="1" dirty="0">
                <a:solidFill>
                  <a:schemeClr val="tx2"/>
                </a:solidFill>
              </a:rPr>
              <a:t>. </a:t>
            </a:r>
            <a:endParaRPr kumimoji="0" lang="en-US" sz="2800" b="1" i="0" u="sng" strike="noStrike" kern="1200" cap="none" spc="0" normalizeH="0" baseline="0" noProof="0" dirty="0">
              <a:ln>
                <a:noFill/>
              </a:ln>
              <a:solidFill>
                <a:schemeClr val="tx2"/>
              </a:solidFill>
              <a:effectLst/>
              <a:uLnTx/>
              <a:uFillTx/>
              <a:ea typeface="+mn-ea"/>
              <a:cs typeface="+mn-cs"/>
            </a:endParaRPr>
          </a:p>
          <a:p>
            <a:pPr marL="0" marR="0" lvl="0" indent="0" algn="ctr" defTabSz="457200" rtl="0" eaLnBrk="1" fontAlgn="auto" latinLnBrk="0" hangingPunct="1">
              <a:lnSpc>
                <a:spcPct val="100000"/>
              </a:lnSpc>
              <a:spcBef>
                <a:spcPts val="1800"/>
              </a:spcBef>
              <a:spcAft>
                <a:spcPts val="0"/>
              </a:spcAft>
              <a:buClrTx/>
              <a:buSzTx/>
              <a:buFontTx/>
              <a:buNone/>
              <a:tabLst/>
              <a:defRPr sz="4400" b="1">
                <a:solidFill>
                  <a:srgbClr val="FFFFFF"/>
                </a:solidFill>
                <a:effectLst>
                  <a:outerShdw blurRad="38100" dist="38100" dir="2700000" rotWithShape="0">
                    <a:srgbClr val="000000">
                      <a:alpha val="43137"/>
                    </a:srgbClr>
                  </a:outerShdw>
                </a:effectLst>
              </a:defRPr>
            </a:pPr>
            <a:endParaRPr kumimoji="0" lang="en-US" sz="2800" b="1" i="0" u="none" strike="noStrike" kern="1200" cap="none" spc="0" normalizeH="0" baseline="30000" noProof="0" dirty="0">
              <a:ln>
                <a:noFill/>
              </a:ln>
              <a:solidFill>
                <a:prstClr val="white"/>
              </a:solidFill>
              <a:effectLst>
                <a:outerShdw blurRad="38100" dist="38100" dir="2700000" rotWithShape="0">
                  <a:srgbClr val="000000">
                    <a:alpha val="43137"/>
                  </a:srgbClr>
                </a:outerShdw>
              </a:effectLst>
              <a:uLnTx/>
              <a:uFillTx/>
              <a:latin typeface="Arial"/>
              <a:ea typeface="+mn-ea"/>
              <a:cs typeface="Arial"/>
            </a:endParaRPr>
          </a:p>
        </p:txBody>
      </p:sp>
      <p:sp>
        <p:nvSpPr>
          <p:cNvPr id="9" name="TextBox 6">
            <a:extLst>
              <a:ext uri="{FF2B5EF4-FFF2-40B4-BE49-F238E27FC236}">
                <a16:creationId xmlns:a16="http://schemas.microsoft.com/office/drawing/2014/main" id="{B346E17C-8F68-37B0-5F4F-654443B16DE4}"/>
              </a:ext>
            </a:extLst>
          </p:cNvPr>
          <p:cNvSpPr txBox="1"/>
          <p:nvPr/>
        </p:nvSpPr>
        <p:spPr>
          <a:xfrm>
            <a:off x="0" y="397755"/>
            <a:ext cx="118989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u="sng">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404040"/>
                </a:solidFill>
                <a:effectLst/>
                <a:uLnTx/>
                <a:uFillTx/>
                <a:latin typeface="Arial"/>
                <a:ea typeface="+mn-ea"/>
                <a:cs typeface="+mn-cs"/>
              </a:rPr>
              <a:t>For All Providers: Provider Review Period: June 2 - 30</a:t>
            </a:r>
          </a:p>
        </p:txBody>
      </p:sp>
    </p:spTree>
    <p:extLst>
      <p:ext uri="{BB962C8B-B14F-4D97-AF65-F5344CB8AC3E}">
        <p14:creationId xmlns:p14="http://schemas.microsoft.com/office/powerpoint/2010/main" val="826279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05F53-8244-0A09-F1A8-2D858CD0474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8EC9DBC-1775-712F-B054-1842A46C821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dirty="0">
                <a:ln>
                  <a:noFill/>
                </a:ln>
                <a:solidFill>
                  <a:srgbClr val="0091BA"/>
                </a:solidFill>
                <a:effectLst/>
                <a:uLnTx/>
                <a:uFillTx/>
                <a:latin typeface="Arial"/>
                <a:ea typeface="+mn-ea"/>
                <a:cs typeface="+mn-cs"/>
              </a:rPr>
              <a:t>CREATING A HEALTHIER </a:t>
            </a:r>
            <a:r>
              <a:rPr kumimoji="0" lang="en-US" sz="1200" b="0" i="0" u="none" strike="noStrike" kern="1100" cap="all" spc="130" normalizeH="0" baseline="0" noProof="0" dirty="0" err="1">
                <a:ln>
                  <a:noFill/>
                </a:ln>
                <a:solidFill>
                  <a:srgbClr val="0091BA"/>
                </a:solidFill>
                <a:effectLst/>
                <a:uLnTx/>
                <a:uFillTx/>
                <a:latin typeface="Arial"/>
                <a:ea typeface="+mn-ea"/>
                <a:cs typeface="+mn-cs"/>
              </a:rPr>
              <a:t>HAWAIʻI</a:t>
            </a:r>
            <a:endParaRPr kumimoji="0" lang="en-US" sz="1200" b="0" i="0" u="none" strike="noStrike" kern="1100" cap="all" spc="130" normalizeH="0" baseline="0" noProof="0" dirty="0">
              <a:ln>
                <a:noFill/>
              </a:ln>
              <a:solidFill>
                <a:srgbClr val="0091BA"/>
              </a:solidFill>
              <a:effectLst/>
              <a:uLnTx/>
              <a:uFillTx/>
              <a:latin typeface="Arial"/>
              <a:ea typeface="+mn-ea"/>
              <a:cs typeface="+mn-cs"/>
            </a:endParaRPr>
          </a:p>
        </p:txBody>
      </p:sp>
      <p:sp>
        <p:nvSpPr>
          <p:cNvPr id="8" name="Thursday, April 8, 2021…">
            <a:extLst>
              <a:ext uri="{FF2B5EF4-FFF2-40B4-BE49-F238E27FC236}">
                <a16:creationId xmlns:a16="http://schemas.microsoft.com/office/drawing/2014/main" id="{A04E467F-484E-4A94-94F1-F3C059BD1E16}"/>
              </a:ext>
            </a:extLst>
          </p:cNvPr>
          <p:cNvSpPr txBox="1"/>
          <p:nvPr/>
        </p:nvSpPr>
        <p:spPr>
          <a:xfrm>
            <a:off x="155864" y="1616871"/>
            <a:ext cx="11876809" cy="38112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dirty="0">
                <a:ln>
                  <a:noFill/>
                </a:ln>
                <a:solidFill>
                  <a:schemeClr val="tx2"/>
                </a:solidFill>
                <a:effectLst/>
                <a:uLnTx/>
                <a:uFillTx/>
                <a:latin typeface="Arial"/>
                <a:ea typeface="+mn-ea"/>
                <a:cs typeface="+mn-cs"/>
              </a:rPr>
              <a:t>Annual Assessment of Chronic Conditions Presentation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strike="noStrike" kern="1200" cap="none" spc="0" normalizeH="0" baseline="0" noProof="0" dirty="0">
              <a:ln>
                <a:noFill/>
              </a:ln>
              <a:solidFill>
                <a:schemeClr val="tx2"/>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chemeClr val="tx2"/>
                </a:solidFill>
                <a:latin typeface="Arial"/>
              </a:rPr>
              <a:t>Distributed on </a:t>
            </a:r>
            <a:r>
              <a:rPr lang="en-US" sz="2800" b="1" dirty="0">
                <a:solidFill>
                  <a:schemeClr val="tx2"/>
                </a:solidFill>
                <a:highlight>
                  <a:srgbClr val="FFFF00"/>
                </a:highlight>
                <a:latin typeface="Arial"/>
              </a:rPr>
              <a:t>May 30</a:t>
            </a:r>
            <a:r>
              <a:rPr lang="en-US" sz="2800" b="1" baseline="30000" dirty="0">
                <a:solidFill>
                  <a:schemeClr val="tx2"/>
                </a:solidFill>
                <a:highlight>
                  <a:srgbClr val="FFFF00"/>
                </a:highlight>
                <a:latin typeface="Arial"/>
              </a:rPr>
              <a:t>th</a:t>
            </a:r>
            <a:r>
              <a:rPr lang="en-US" sz="2800" b="1" dirty="0">
                <a:solidFill>
                  <a:schemeClr val="tx2"/>
                </a:solidFill>
                <a:highlight>
                  <a:srgbClr val="FFFF00"/>
                </a:highlight>
                <a:latin typeface="Arial"/>
              </a:rPr>
              <a:t> </a:t>
            </a:r>
            <a:r>
              <a:rPr lang="en-US" sz="2800" b="1" dirty="0">
                <a:solidFill>
                  <a:schemeClr val="tx2"/>
                </a:solidFill>
                <a:latin typeface="Arial"/>
              </a:rPr>
              <a:t>from </a:t>
            </a:r>
            <a:r>
              <a:rPr lang="en-US" sz="2800" b="1" dirty="0">
                <a:solidFill>
                  <a:schemeClr val="tx2"/>
                </a:solidFill>
                <a:latin typeface="Arial"/>
                <a:hlinkClick r:id="rId3"/>
              </a:rPr>
              <a:t>Info@HawaiiHealthPartners.org</a:t>
            </a:r>
            <a:endParaRPr lang="en-US" sz="2800" b="1" dirty="0">
              <a:solidFill>
                <a:schemeClr val="tx2"/>
              </a:solidFill>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chemeClr val="tx2"/>
                </a:solidFill>
                <a:latin typeface="Arial"/>
              </a:rPr>
              <a:t>Deadline to view &amp; answer test questions is </a:t>
            </a:r>
            <a:r>
              <a:rPr lang="en-US" sz="2800" b="1" u="sng" dirty="0">
                <a:solidFill>
                  <a:schemeClr val="tx2"/>
                </a:solidFill>
                <a:highlight>
                  <a:srgbClr val="FFFF00"/>
                </a:highlight>
                <a:latin typeface="Arial"/>
              </a:rPr>
              <a:t>Friday, June 27</a:t>
            </a:r>
            <a:r>
              <a:rPr lang="en-US" sz="2800" b="1" u="sng" baseline="30000" dirty="0">
                <a:solidFill>
                  <a:schemeClr val="tx2"/>
                </a:solidFill>
                <a:highlight>
                  <a:srgbClr val="FFFF00"/>
                </a:highlight>
                <a:latin typeface="Arial"/>
              </a:rPr>
              <a:t>th</a:t>
            </a:r>
            <a:r>
              <a:rPr lang="en-US" sz="2800" b="1" u="sng" dirty="0">
                <a:solidFill>
                  <a:schemeClr val="tx2"/>
                </a:solidFill>
                <a:highlight>
                  <a:srgbClr val="FFFF00"/>
                </a:highlight>
                <a:latin typeface="Arial"/>
              </a:rPr>
              <a:t>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chemeClr val="tx2"/>
                </a:solidFill>
                <a:latin typeface="Arial"/>
              </a:rPr>
              <a:t>This measure is separate from HHP Network Engagement –Webinars</a:t>
            </a:r>
            <a:endParaRPr kumimoji="0" lang="en-US" sz="2800" b="1" i="0" strike="noStrike" kern="1200" cap="none" spc="0" normalizeH="0" baseline="0" noProof="0" dirty="0">
              <a:ln>
                <a:noFill/>
              </a:ln>
              <a:solidFill>
                <a:schemeClr val="tx2"/>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Arial"/>
                <a:ea typeface="+mn-ea"/>
                <a:cs typeface="+mn-cs"/>
              </a:rPr>
              <a:t> </a:t>
            </a:r>
            <a:endParaRPr kumimoji="0" lang="en-US" sz="3200" b="1" i="0" u="sng" strike="noStrike" kern="1200" cap="none" spc="0" normalizeH="0" baseline="0" noProof="0" dirty="0">
              <a:ln>
                <a:noFill/>
              </a:ln>
              <a:solidFill>
                <a:schemeClr val="tx2"/>
              </a:solidFill>
              <a:effectLst/>
              <a:uLnTx/>
              <a:uFillTx/>
              <a:latin typeface="Arial"/>
              <a:ea typeface="+mn-ea"/>
              <a:cs typeface="+mn-cs"/>
            </a:endParaRPr>
          </a:p>
          <a:p>
            <a:pPr marL="0" marR="0" lvl="0" indent="0" algn="ctr" defTabSz="457200" rtl="0" eaLnBrk="1" fontAlgn="auto" latinLnBrk="0" hangingPunct="1">
              <a:lnSpc>
                <a:spcPct val="100000"/>
              </a:lnSpc>
              <a:spcBef>
                <a:spcPts val="1800"/>
              </a:spcBef>
              <a:spcAft>
                <a:spcPts val="0"/>
              </a:spcAft>
              <a:buClrTx/>
              <a:buSzTx/>
              <a:buFontTx/>
              <a:buNone/>
              <a:tabLst/>
              <a:defRPr sz="4400" b="1">
                <a:solidFill>
                  <a:srgbClr val="FFFFFF"/>
                </a:solidFill>
                <a:effectLst>
                  <a:outerShdw blurRad="38100" dist="38100" dir="2700000" rotWithShape="0">
                    <a:srgbClr val="000000">
                      <a:alpha val="43137"/>
                    </a:srgbClr>
                  </a:outerShdw>
                </a:effectLst>
              </a:defRPr>
            </a:pPr>
            <a:endParaRPr kumimoji="0" lang="en-US" sz="2800" b="1" i="0" u="none" strike="noStrike" kern="1200" cap="none" spc="0" normalizeH="0" baseline="30000" noProof="0" dirty="0">
              <a:ln>
                <a:noFill/>
              </a:ln>
              <a:solidFill>
                <a:prstClr val="white"/>
              </a:solidFill>
              <a:effectLst>
                <a:outerShdw blurRad="38100" dist="38100" dir="2700000" rotWithShape="0">
                  <a:srgbClr val="000000">
                    <a:alpha val="43137"/>
                  </a:srgbClr>
                </a:outerShdw>
              </a:effectLst>
              <a:uLnTx/>
              <a:uFillTx/>
              <a:latin typeface="Arial"/>
              <a:ea typeface="+mn-ea"/>
              <a:cs typeface="Arial"/>
            </a:endParaRPr>
          </a:p>
        </p:txBody>
      </p:sp>
      <p:sp>
        <p:nvSpPr>
          <p:cNvPr id="9" name="TextBox 6">
            <a:extLst>
              <a:ext uri="{FF2B5EF4-FFF2-40B4-BE49-F238E27FC236}">
                <a16:creationId xmlns:a16="http://schemas.microsoft.com/office/drawing/2014/main" id="{7C2A5083-7C16-2221-65AD-670D2401D438}"/>
              </a:ext>
            </a:extLst>
          </p:cNvPr>
          <p:cNvSpPr txBox="1"/>
          <p:nvPr/>
        </p:nvSpPr>
        <p:spPr>
          <a:xfrm>
            <a:off x="329618" y="293793"/>
            <a:ext cx="9434953"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u="sng">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404040"/>
                </a:solidFill>
                <a:effectLst/>
                <a:uLnTx/>
                <a:uFillTx/>
                <a:latin typeface="Arial"/>
                <a:ea typeface="+mn-ea"/>
                <a:cs typeface="+mn-cs"/>
              </a:rPr>
              <a:t>For Specialists Only (for </a:t>
            </a:r>
            <a:r>
              <a:rPr kumimoji="0" lang="en-US" sz="4000" b="1" i="0" u="sng" strike="noStrike" kern="1200" cap="none" spc="0" normalizeH="0" baseline="0" noProof="0" dirty="0">
                <a:ln>
                  <a:noFill/>
                </a:ln>
                <a:solidFill>
                  <a:srgbClr val="404040"/>
                </a:solidFill>
                <a:effectLst/>
                <a:highlight>
                  <a:srgbClr val="FFFF00"/>
                </a:highlight>
                <a:uLnTx/>
                <a:uFillTx/>
                <a:latin typeface="Arial"/>
                <a:ea typeface="+mn-ea"/>
                <a:cs typeface="+mn-cs"/>
              </a:rPr>
              <a:t>HQIP credit</a:t>
            </a:r>
            <a:r>
              <a:rPr kumimoji="0" lang="en-US" sz="4000" b="1" i="0" u="sng" strike="noStrike" kern="1200" cap="none" spc="0" normalizeH="0" baseline="0" noProof="0" dirty="0">
                <a:ln>
                  <a:noFill/>
                </a:ln>
                <a:solidFill>
                  <a:srgbClr val="404040"/>
                </a:solidFill>
                <a:effectLst/>
                <a:uLnTx/>
                <a:uFillTx/>
                <a:latin typeface="Arial"/>
                <a:ea typeface="+mn-ea"/>
                <a:cs typeface="+mn-cs"/>
              </a:rPr>
              <a:t>)</a:t>
            </a:r>
            <a:r>
              <a:rPr kumimoji="0" lang="en-US" sz="4000" b="0" i="0" u="none" strike="noStrike" kern="1200" cap="none" spc="0" normalizeH="0" baseline="0" noProof="0" dirty="0">
                <a:ln>
                  <a:noFill/>
                </a:ln>
                <a:solidFill>
                  <a:srgbClr val="404040"/>
                </a:solidFill>
                <a:effectLst/>
                <a:uLnTx/>
                <a:uFillTx/>
                <a:latin typeface="Arial"/>
                <a:ea typeface="+mn-ea"/>
                <a:cs typeface="+mn-cs"/>
              </a:rPr>
              <a:t> </a:t>
            </a:r>
            <a:r>
              <a:rPr kumimoji="0" lang="en-US" sz="4000" b="1" i="0" u="sng" strike="noStrike" kern="1200" cap="none" spc="0" normalizeH="0" baseline="0" noProof="0" dirty="0">
                <a:ln>
                  <a:noFill/>
                </a:ln>
                <a:solidFill>
                  <a:srgbClr val="404040"/>
                </a:solidFill>
                <a:effectLst/>
                <a:uLnTx/>
                <a:uFillTx/>
                <a:latin typeface="Arial"/>
                <a:ea typeface="+mn-ea"/>
                <a:cs typeface="+mn-cs"/>
              </a:rPr>
              <a:t>:</a:t>
            </a:r>
          </a:p>
        </p:txBody>
      </p:sp>
    </p:spTree>
    <p:extLst>
      <p:ext uri="{BB962C8B-B14F-4D97-AF65-F5344CB8AC3E}">
        <p14:creationId xmlns:p14="http://schemas.microsoft.com/office/powerpoint/2010/main" val="115674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ubtitle 2"/>
          <p:cNvSpPr txBox="1">
            <a:spLocks noGrp="1"/>
          </p:cNvSpPr>
          <p:nvPr>
            <p:ph sz="quarter" idx="11"/>
          </p:nvPr>
        </p:nvSpPr>
        <p:spPr>
          <a:xfrm>
            <a:off x="1715557" y="3116182"/>
            <a:ext cx="9404349" cy="2241328"/>
          </a:xfrm>
          <a:prstGeom prst="rect">
            <a:avLst/>
          </a:prstGeom>
        </p:spPr>
        <p:txBody>
          <a:bodyPr>
            <a:noAutofit/>
          </a:bodyPr>
          <a:lstStyle/>
          <a:p>
            <a:pPr marL="342900" indent="-342900" algn="l">
              <a:buSzPct val="100000"/>
              <a:buFont typeface="Arial"/>
              <a:buChar char="•"/>
              <a:defRPr sz="2200"/>
            </a:pPr>
            <a:r>
              <a:rPr sz="2800" dirty="0"/>
              <a:t>A recording of the meeting will be available afterwards</a:t>
            </a:r>
            <a:endParaRPr lang="en-US" sz="2800" dirty="0"/>
          </a:p>
          <a:p>
            <a:pPr algn="l">
              <a:buSzPct val="100000"/>
              <a:defRPr sz="2200"/>
            </a:pPr>
            <a:endParaRPr sz="1800" dirty="0"/>
          </a:p>
          <a:p>
            <a:pPr marL="342900" indent="-342900" algn="l">
              <a:buSzPct val="100000"/>
              <a:buFont typeface="Arial"/>
              <a:buChar char="•"/>
              <a:defRPr sz="2200"/>
            </a:pPr>
            <a:r>
              <a:rPr sz="2800" dirty="0"/>
              <a:t>Unanswered question?</a:t>
            </a:r>
            <a:endParaRPr lang="en-US" sz="2800" dirty="0"/>
          </a:p>
          <a:p>
            <a:pPr marL="857250" lvl="1" indent="-457200">
              <a:buSzPct val="100000"/>
              <a:buFont typeface="Courier New" panose="02070309020205020404" pitchFamily="49" charset="0"/>
              <a:buChar char="o"/>
              <a:defRPr sz="2200"/>
            </a:pPr>
            <a:r>
              <a:rPr sz="2800" dirty="0"/>
              <a:t>Contact us at </a:t>
            </a:r>
            <a:r>
              <a:rPr lang="en-US" sz="2800" dirty="0">
                <a:hlinkClick r:id="rId3"/>
              </a:rPr>
              <a:t>I</a:t>
            </a:r>
            <a:r>
              <a:rPr sz="2800" u="sng" dirty="0">
                <a:solidFill>
                  <a:schemeClr val="accent1"/>
                </a:solidFill>
                <a:uFill>
                  <a:solidFill>
                    <a:schemeClr val="accent1"/>
                  </a:solidFill>
                </a:uFill>
                <a:hlinkClick r:id="rId3"/>
              </a:rPr>
              <a:t>nfo@</a:t>
            </a:r>
            <a:r>
              <a:rPr lang="en-US" sz="2800" u="sng" dirty="0">
                <a:solidFill>
                  <a:schemeClr val="accent1"/>
                </a:solidFill>
                <a:uFill>
                  <a:solidFill>
                    <a:schemeClr val="accent1"/>
                  </a:solidFill>
                </a:uFill>
                <a:hlinkClick r:id="rId3"/>
              </a:rPr>
              <a:t>H</a:t>
            </a:r>
            <a:r>
              <a:rPr sz="2800" u="sng" dirty="0">
                <a:solidFill>
                  <a:schemeClr val="accent1"/>
                </a:solidFill>
                <a:uFill>
                  <a:solidFill>
                    <a:schemeClr val="accent1"/>
                  </a:solidFill>
                </a:uFill>
                <a:hlinkClick r:id="rId3"/>
              </a:rPr>
              <a:t>awaii</a:t>
            </a:r>
            <a:r>
              <a:rPr lang="en-US" sz="2800" u="sng" dirty="0">
                <a:solidFill>
                  <a:schemeClr val="accent1"/>
                </a:solidFill>
                <a:uFill>
                  <a:solidFill>
                    <a:schemeClr val="accent1"/>
                  </a:solidFill>
                </a:uFill>
                <a:hlinkClick r:id="rId3"/>
              </a:rPr>
              <a:t>H</a:t>
            </a:r>
            <a:r>
              <a:rPr sz="2800" u="sng" dirty="0">
                <a:solidFill>
                  <a:schemeClr val="accent1"/>
                </a:solidFill>
                <a:uFill>
                  <a:solidFill>
                    <a:schemeClr val="accent1"/>
                  </a:solidFill>
                </a:uFill>
                <a:hlinkClick r:id="rId3"/>
              </a:rPr>
              <a:t>ealth</a:t>
            </a:r>
            <a:r>
              <a:rPr lang="en-US" sz="2800" u="sng" dirty="0">
                <a:solidFill>
                  <a:schemeClr val="accent1"/>
                </a:solidFill>
                <a:uFill>
                  <a:solidFill>
                    <a:schemeClr val="accent1"/>
                  </a:solidFill>
                </a:uFill>
                <a:hlinkClick r:id="rId3"/>
              </a:rPr>
              <a:t>P</a:t>
            </a:r>
            <a:r>
              <a:rPr sz="2800" u="sng" dirty="0">
                <a:solidFill>
                  <a:schemeClr val="accent1"/>
                </a:solidFill>
                <a:uFill>
                  <a:solidFill>
                    <a:schemeClr val="accent1"/>
                  </a:solidFill>
                </a:uFill>
                <a:hlinkClick r:id="rId3"/>
              </a:rPr>
              <a:t>artners.org</a:t>
            </a:r>
            <a:r>
              <a:rPr sz="2800" u="sng" dirty="0"/>
              <a:t> </a:t>
            </a:r>
          </a:p>
        </p:txBody>
      </p:sp>
      <p:sp>
        <p:nvSpPr>
          <p:cNvPr id="10" name="TextBox 9">
            <a:extLst>
              <a:ext uri="{FF2B5EF4-FFF2-40B4-BE49-F238E27FC236}">
                <a16:creationId xmlns:a16="http://schemas.microsoft.com/office/drawing/2014/main" id="{55F1C401-2F7B-4518-CBAA-5C75D2E93B5D}"/>
              </a:ext>
            </a:extLst>
          </p:cNvPr>
          <p:cNvSpPr txBox="1"/>
          <p:nvPr/>
        </p:nvSpPr>
        <p:spPr>
          <a:xfrm>
            <a:off x="3208831" y="1913269"/>
            <a:ext cx="577433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04040"/>
                </a:solidFill>
                <a:effectLst/>
                <a:uLnTx/>
                <a:uFillTx/>
                <a:latin typeface="Arial"/>
                <a:ea typeface="+mn-ea"/>
                <a:cs typeface="+mn-cs"/>
              </a:rPr>
              <a:t>Thank you for joining us!</a:t>
            </a:r>
          </a:p>
        </p:txBody>
      </p:sp>
    </p:spTree>
    <p:extLst>
      <p:ext uri="{BB962C8B-B14F-4D97-AF65-F5344CB8AC3E}">
        <p14:creationId xmlns:p14="http://schemas.microsoft.com/office/powerpoint/2010/main" val="268778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E155-250E-5721-30CB-D89A28AC938D}"/>
              </a:ext>
            </a:extLst>
          </p:cNvPr>
          <p:cNvSpPr>
            <a:spLocks noGrp="1"/>
          </p:cNvSpPr>
          <p:nvPr>
            <p:ph type="title"/>
          </p:nvPr>
        </p:nvSpPr>
        <p:spPr/>
        <p:txBody>
          <a:bodyPr/>
          <a:lstStyle/>
          <a:p>
            <a:r>
              <a:rPr lang="en-US" dirty="0"/>
              <a:t>Disclosures	</a:t>
            </a:r>
          </a:p>
        </p:txBody>
      </p:sp>
      <p:sp>
        <p:nvSpPr>
          <p:cNvPr id="3" name="Content Placeholder 2">
            <a:extLst>
              <a:ext uri="{FF2B5EF4-FFF2-40B4-BE49-F238E27FC236}">
                <a16:creationId xmlns:a16="http://schemas.microsoft.com/office/drawing/2014/main" id="{F91A4E80-BEC6-37CF-734A-B561F9586FD9}"/>
              </a:ext>
            </a:extLst>
          </p:cNvPr>
          <p:cNvSpPr>
            <a:spLocks noGrp="1"/>
          </p:cNvSpPr>
          <p:nvPr>
            <p:ph sz="quarter" idx="11"/>
          </p:nvPr>
        </p:nvSpPr>
        <p:spPr/>
        <p:txBody>
          <a:bodyPr/>
          <a:lstStyle/>
          <a:p>
            <a:r>
              <a:rPr lang="en-US" dirty="0"/>
              <a:t>None</a:t>
            </a:r>
          </a:p>
        </p:txBody>
      </p:sp>
      <p:sp>
        <p:nvSpPr>
          <p:cNvPr id="4" name="Footer Placeholder 3">
            <a:extLst>
              <a:ext uri="{FF2B5EF4-FFF2-40B4-BE49-F238E27FC236}">
                <a16:creationId xmlns:a16="http://schemas.microsoft.com/office/drawing/2014/main" id="{F74612D1-7763-7E0D-619F-0DAAD39ABE66}"/>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A25692D8-471A-92A2-6209-ED7E6B65C9C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02643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BCC9C1-69E2-94FF-DF18-E559D91D712B}"/>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30E489FF-AA4B-F283-5D18-FC544ED6D0C8}"/>
              </a:ext>
            </a:extLst>
          </p:cNvPr>
          <p:cNvSpPr>
            <a:spLocks noGrp="1"/>
          </p:cNvSpPr>
          <p:nvPr>
            <p:ph type="ftr" sz="quarter" idx="3"/>
          </p:nvPr>
        </p:nvSpPr>
        <p:spPr/>
        <p:txBody>
          <a:bodyPr/>
          <a:lstStyle/>
          <a:p>
            <a:r>
              <a:rPr lang="en-US"/>
              <a:t>CREATING A HEALTHIER HAWAIʻI</a:t>
            </a:r>
          </a:p>
        </p:txBody>
      </p:sp>
      <p:sp>
        <p:nvSpPr>
          <p:cNvPr id="6" name="Subtitle 2">
            <a:extLst>
              <a:ext uri="{FF2B5EF4-FFF2-40B4-BE49-F238E27FC236}">
                <a16:creationId xmlns:a16="http://schemas.microsoft.com/office/drawing/2014/main" id="{F0263143-737F-4E5C-8893-C24548701D68}"/>
              </a:ext>
            </a:extLst>
          </p:cNvPr>
          <p:cNvSpPr txBox="1">
            <a:spLocks/>
          </p:cNvSpPr>
          <p:nvPr/>
        </p:nvSpPr>
        <p:spPr>
          <a:xfrm>
            <a:off x="6607578" y="4510343"/>
            <a:ext cx="5092918" cy="1631183"/>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tx2"/>
                </a:solidFill>
              </a:rPr>
              <a:t>Pattara Rattanawong, MD, FACC, FHRS</a:t>
            </a:r>
          </a:p>
          <a:p>
            <a:pPr marL="0" indent="0" algn="ctr">
              <a:buNone/>
            </a:pPr>
            <a:r>
              <a:rPr lang="en-US" sz="1600" dirty="0">
                <a:solidFill>
                  <a:schemeClr val="tx2"/>
                </a:solidFill>
              </a:rPr>
              <a:t>Cardiac Electrophysiologist</a:t>
            </a:r>
            <a:br>
              <a:rPr lang="en-US" sz="1600" dirty="0">
                <a:solidFill>
                  <a:schemeClr val="tx2"/>
                </a:solidFill>
              </a:rPr>
            </a:br>
            <a:r>
              <a:rPr lang="en-US" sz="1600" dirty="0">
                <a:solidFill>
                  <a:schemeClr val="tx2"/>
                </a:solidFill>
              </a:rPr>
              <a:t>Director of EP lab and Sport/Genetic EP Clinic</a:t>
            </a:r>
          </a:p>
          <a:p>
            <a:pPr marL="0" indent="0" algn="ctr">
              <a:buNone/>
            </a:pPr>
            <a:r>
              <a:rPr lang="en-US" sz="1600" dirty="0">
                <a:solidFill>
                  <a:schemeClr val="tx2"/>
                </a:solidFill>
              </a:rPr>
              <a:t>Pali Momi Medical Center | Hawai‘i Pacific Health</a:t>
            </a:r>
          </a:p>
          <a:p>
            <a:pPr marL="0" indent="0" algn="ctr">
              <a:buNone/>
            </a:pPr>
            <a:r>
              <a:rPr lang="en-US" sz="1600" dirty="0">
                <a:solidFill>
                  <a:schemeClr val="tx2"/>
                </a:solidFill>
              </a:rPr>
              <a:t>Research Collaborator | Mayo Clinic</a:t>
            </a:r>
          </a:p>
        </p:txBody>
      </p:sp>
      <p:sp>
        <p:nvSpPr>
          <p:cNvPr id="9" name="Google Shape;100;p1">
            <a:extLst>
              <a:ext uri="{FF2B5EF4-FFF2-40B4-BE49-F238E27FC236}">
                <a16:creationId xmlns:a16="http://schemas.microsoft.com/office/drawing/2014/main" id="{0327B4CD-D8BE-60F1-3B38-F5A07E8D0270}"/>
              </a:ext>
            </a:extLst>
          </p:cNvPr>
          <p:cNvSpPr/>
          <p:nvPr/>
        </p:nvSpPr>
        <p:spPr>
          <a:xfrm>
            <a:off x="745463" y="4632709"/>
            <a:ext cx="5092918" cy="8463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2020"/>
              </a:buClr>
              <a:buSzPts val="2800"/>
              <a:buFont typeface="Arial"/>
              <a:buNone/>
            </a:pPr>
            <a:r>
              <a:rPr lang="en-US" sz="2400" b="1" i="0" u="none" strike="noStrike" cap="none" dirty="0">
                <a:solidFill>
                  <a:srgbClr val="202020"/>
                </a:solidFill>
                <a:latin typeface="Arial"/>
                <a:ea typeface="Arial"/>
                <a:cs typeface="Arial"/>
                <a:sym typeface="Arial"/>
              </a:rPr>
              <a:t>John Kao, MD</a:t>
            </a:r>
            <a:endParaRPr sz="2400" b="1" i="0" u="none" strike="noStrike" cap="none" dirty="0">
              <a:solidFill>
                <a:srgbClr val="202020"/>
              </a:solidFill>
              <a:latin typeface="Arial"/>
              <a:ea typeface="Arial"/>
              <a:cs typeface="Arial"/>
              <a:sym typeface="Arial"/>
            </a:endParaRPr>
          </a:p>
          <a:p>
            <a:pPr marL="0" marR="0" lvl="0" indent="0" algn="ctr" rtl="0">
              <a:lnSpc>
                <a:spcPct val="100000"/>
              </a:lnSpc>
              <a:spcBef>
                <a:spcPts val="1200"/>
              </a:spcBef>
              <a:spcAft>
                <a:spcPts val="0"/>
              </a:spcAft>
              <a:buClr>
                <a:srgbClr val="202020"/>
              </a:buClr>
              <a:buSzPts val="2000"/>
              <a:buFont typeface="Arial"/>
              <a:buNone/>
            </a:pPr>
            <a:r>
              <a:rPr lang="en-US" sz="1500" dirty="0">
                <a:solidFill>
                  <a:srgbClr val="202020"/>
                </a:solidFill>
                <a:latin typeface="Arial"/>
                <a:ea typeface="Arial"/>
                <a:cs typeface="Arial"/>
                <a:sym typeface="Arial"/>
              </a:rPr>
              <a:t>Hawai‘i Pacific Health Medical Group</a:t>
            </a:r>
          </a:p>
        </p:txBody>
      </p:sp>
      <p:sp>
        <p:nvSpPr>
          <p:cNvPr id="2" name="Title 1">
            <a:extLst>
              <a:ext uri="{FF2B5EF4-FFF2-40B4-BE49-F238E27FC236}">
                <a16:creationId xmlns:a16="http://schemas.microsoft.com/office/drawing/2014/main" id="{60F437BA-9DAF-7023-1F8E-318665350A8C}"/>
              </a:ext>
            </a:extLst>
          </p:cNvPr>
          <p:cNvSpPr txBox="1">
            <a:spLocks/>
          </p:cNvSpPr>
          <p:nvPr/>
        </p:nvSpPr>
        <p:spPr>
          <a:xfrm>
            <a:off x="1714013" y="174553"/>
            <a:ext cx="9138000" cy="2724513"/>
          </a:xfrm>
          <a:prstGeom prst="rect">
            <a:avLst/>
          </a:prstGeom>
        </p:spPr>
        <p:txBody>
          <a:bodyPr vert="horz" lIns="91440" tIns="45720" rIns="91440" bIns="9144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stStyle>
          <a:p>
            <a:pPr algn="ctr"/>
            <a:r>
              <a:rPr lang="en-US" sz="4400" b="1" dirty="0"/>
              <a:t>Hawai‘i Health Partners Webinar:</a:t>
            </a:r>
            <a:br>
              <a:rPr lang="en-US" sz="4400" b="1" dirty="0"/>
            </a:br>
            <a:r>
              <a:rPr lang="en-US" b="1" dirty="0"/>
              <a:t> </a:t>
            </a:r>
            <a:r>
              <a:rPr lang="en-US" sz="4400" dirty="0"/>
              <a:t>Atrial Fibrillation</a:t>
            </a:r>
          </a:p>
        </p:txBody>
      </p:sp>
      <p:pic>
        <p:nvPicPr>
          <p:cNvPr id="11" name="Picture 10">
            <a:extLst>
              <a:ext uri="{FF2B5EF4-FFF2-40B4-BE49-F238E27FC236}">
                <a16:creationId xmlns:a16="http://schemas.microsoft.com/office/drawing/2014/main" id="{93BFBFD3-01E9-71D3-B6A0-8ECF3A0B79DF}"/>
              </a:ext>
            </a:extLst>
          </p:cNvPr>
          <p:cNvPicPr>
            <a:picLocks noChangeAspect="1"/>
          </p:cNvPicPr>
          <p:nvPr/>
        </p:nvPicPr>
        <p:blipFill>
          <a:blip r:embed="rId2"/>
          <a:stretch>
            <a:fillRect/>
          </a:stretch>
        </p:blipFill>
        <p:spPr>
          <a:xfrm>
            <a:off x="8022369" y="2128479"/>
            <a:ext cx="2263336" cy="2453853"/>
          </a:xfrm>
          <a:prstGeom prst="rect">
            <a:avLst/>
          </a:prstGeom>
        </p:spPr>
      </p:pic>
      <p:pic>
        <p:nvPicPr>
          <p:cNvPr id="13" name="Picture 12">
            <a:extLst>
              <a:ext uri="{FF2B5EF4-FFF2-40B4-BE49-F238E27FC236}">
                <a16:creationId xmlns:a16="http://schemas.microsoft.com/office/drawing/2014/main" id="{905CCB8E-7759-919B-451C-16792F834D4E}"/>
              </a:ext>
            </a:extLst>
          </p:cNvPr>
          <p:cNvPicPr>
            <a:picLocks noChangeAspect="1"/>
          </p:cNvPicPr>
          <p:nvPr/>
        </p:nvPicPr>
        <p:blipFill>
          <a:blip r:embed="rId3"/>
          <a:stretch>
            <a:fillRect/>
          </a:stretch>
        </p:blipFill>
        <p:spPr>
          <a:xfrm>
            <a:off x="2246775" y="2128479"/>
            <a:ext cx="2263336" cy="2502480"/>
          </a:xfrm>
          <a:prstGeom prst="rect">
            <a:avLst/>
          </a:prstGeom>
        </p:spPr>
      </p:pic>
    </p:spTree>
    <p:extLst>
      <p:ext uri="{BB962C8B-B14F-4D97-AF65-F5344CB8AC3E}">
        <p14:creationId xmlns:p14="http://schemas.microsoft.com/office/powerpoint/2010/main" val="1695947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0;p1">
            <a:extLst>
              <a:ext uri="{FF2B5EF4-FFF2-40B4-BE49-F238E27FC236}">
                <a16:creationId xmlns:a16="http://schemas.microsoft.com/office/drawing/2014/main" id="{85E0233E-93ED-0D2E-0251-FDC9F9C09F99}"/>
              </a:ext>
            </a:extLst>
          </p:cNvPr>
          <p:cNvSpPr/>
          <p:nvPr/>
        </p:nvSpPr>
        <p:spPr>
          <a:xfrm>
            <a:off x="3653450" y="5004157"/>
            <a:ext cx="5092918" cy="8463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2020"/>
              </a:buClr>
              <a:buSzPts val="2800"/>
              <a:buFont typeface="Arial"/>
              <a:buNone/>
            </a:pPr>
            <a:r>
              <a:rPr lang="en-US" sz="2400" b="1" i="0" u="none" strike="noStrike" cap="none" dirty="0">
                <a:solidFill>
                  <a:srgbClr val="202020"/>
                </a:solidFill>
                <a:latin typeface="Arial"/>
                <a:ea typeface="Arial"/>
                <a:cs typeface="Arial"/>
                <a:sym typeface="Arial"/>
              </a:rPr>
              <a:t>John Kao, MD</a:t>
            </a:r>
            <a:endParaRPr sz="2400" b="1" i="0" u="none" strike="noStrike" cap="none" dirty="0">
              <a:solidFill>
                <a:srgbClr val="202020"/>
              </a:solidFill>
              <a:latin typeface="Arial"/>
              <a:ea typeface="Arial"/>
              <a:cs typeface="Arial"/>
              <a:sym typeface="Arial"/>
            </a:endParaRPr>
          </a:p>
          <a:p>
            <a:pPr marL="0" marR="0" lvl="0" indent="0" algn="ctr" rtl="0">
              <a:lnSpc>
                <a:spcPct val="100000"/>
              </a:lnSpc>
              <a:spcBef>
                <a:spcPts val="1200"/>
              </a:spcBef>
              <a:spcAft>
                <a:spcPts val="0"/>
              </a:spcAft>
              <a:buClr>
                <a:srgbClr val="202020"/>
              </a:buClr>
              <a:buSzPts val="2000"/>
              <a:buFont typeface="Arial"/>
              <a:buNone/>
            </a:pPr>
            <a:r>
              <a:rPr lang="en-US" sz="1500" dirty="0">
                <a:solidFill>
                  <a:srgbClr val="202020"/>
                </a:solidFill>
                <a:latin typeface="Arial"/>
                <a:ea typeface="Arial"/>
                <a:cs typeface="Arial"/>
                <a:sym typeface="Arial"/>
              </a:rPr>
              <a:t>Hawai‘i Pacific Health Medical Group</a:t>
            </a:r>
          </a:p>
        </p:txBody>
      </p:sp>
      <p:sp>
        <p:nvSpPr>
          <p:cNvPr id="7" name="Google Shape;101;p1">
            <a:extLst>
              <a:ext uri="{FF2B5EF4-FFF2-40B4-BE49-F238E27FC236}">
                <a16:creationId xmlns:a16="http://schemas.microsoft.com/office/drawing/2014/main" id="{8AA67D91-86E2-2668-5225-B57C6964D69E}"/>
              </a:ext>
            </a:extLst>
          </p:cNvPr>
          <p:cNvSpPr txBox="1"/>
          <p:nvPr/>
        </p:nvSpPr>
        <p:spPr>
          <a:xfrm>
            <a:off x="1275835" y="602123"/>
            <a:ext cx="10424327" cy="1296629"/>
          </a:xfrm>
          <a:prstGeom prst="rect">
            <a:avLst/>
          </a:prstGeom>
          <a:noFill/>
          <a:ln>
            <a:noFill/>
          </a:ln>
        </p:spPr>
        <p:txBody>
          <a:bodyPr spcFirstLastPara="1" wrap="square" lIns="91425" tIns="45700" rIns="91425" bIns="45700" anchor="b" anchorCtr="0">
            <a:normAutofit/>
          </a:bodyPr>
          <a:lstStyle/>
          <a:p>
            <a:pPr algn="ctr">
              <a:buClr>
                <a:schemeClr val="accent1"/>
              </a:buClr>
              <a:buSzPts val="4800"/>
            </a:pPr>
            <a:r>
              <a:rPr lang="en-US" sz="3600" b="1" dirty="0">
                <a:solidFill>
                  <a:srgbClr val="0091BA"/>
                </a:solidFill>
                <a:cs typeface="Arial"/>
              </a:rPr>
              <a:t>LAAO as an Alternative to Oral Anticoagulation</a:t>
            </a:r>
          </a:p>
        </p:txBody>
      </p:sp>
      <p:pic>
        <p:nvPicPr>
          <p:cNvPr id="3" name="Picture 2">
            <a:extLst>
              <a:ext uri="{FF2B5EF4-FFF2-40B4-BE49-F238E27FC236}">
                <a16:creationId xmlns:a16="http://schemas.microsoft.com/office/drawing/2014/main" id="{BA68B5B2-5B82-5483-1E86-C65C6C0564FE}"/>
              </a:ext>
            </a:extLst>
          </p:cNvPr>
          <p:cNvPicPr>
            <a:picLocks noChangeAspect="1"/>
          </p:cNvPicPr>
          <p:nvPr/>
        </p:nvPicPr>
        <p:blipFill>
          <a:blip r:embed="rId2"/>
          <a:stretch>
            <a:fillRect/>
          </a:stretch>
        </p:blipFill>
        <p:spPr>
          <a:xfrm>
            <a:off x="4964332" y="2501677"/>
            <a:ext cx="2263336" cy="2502480"/>
          </a:xfrm>
          <a:prstGeom prst="rect">
            <a:avLst/>
          </a:prstGeom>
        </p:spPr>
      </p:pic>
    </p:spTree>
    <p:extLst>
      <p:ext uri="{BB962C8B-B14F-4D97-AF65-F5344CB8AC3E}">
        <p14:creationId xmlns:p14="http://schemas.microsoft.com/office/powerpoint/2010/main" val="183623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Demographic Index as Risk for </a:t>
            </a:r>
            <a:r>
              <a:rPr lang="en-US" dirty="0" err="1"/>
              <a:t>Afib</a:t>
            </a:r>
            <a:endParaRPr lang="en-US" dirty="0"/>
          </a:p>
        </p:txBody>
      </p:sp>
      <p:sp>
        <p:nvSpPr>
          <p:cNvPr id="4" name="Footer Placeholder 3"/>
          <p:cNvSpPr>
            <a:spLocks noGrp="1"/>
          </p:cNvSpPr>
          <p:nvPr>
            <p:ph type="ftr" sz="quarter" idx="3"/>
          </p:nvPr>
        </p:nvSpPr>
        <p:spPr/>
        <p:txBody>
          <a:bodyPr/>
          <a:lstStyle/>
          <a:p>
            <a:r>
              <a:rPr lang="en-US"/>
              <a:t>CREATING A HEALTHIER HAWAIʻI</a:t>
            </a:r>
          </a:p>
        </p:txBody>
      </p:sp>
      <p:sp>
        <p:nvSpPr>
          <p:cNvPr id="5" name="Text Placeholder 4"/>
          <p:cNvSpPr>
            <a:spLocks noGrp="1"/>
          </p:cNvSpPr>
          <p:nvPr>
            <p:ph type="body" sz="quarter" idx="12"/>
          </p:nvPr>
        </p:nvSpPr>
        <p:spPr>
          <a:xfrm>
            <a:off x="298833" y="6043293"/>
            <a:ext cx="9080500" cy="203643"/>
          </a:xfrm>
        </p:spPr>
        <p:txBody>
          <a:bodyPr/>
          <a:lstStyle/>
          <a:p>
            <a:endParaRPr lang="en-US"/>
          </a:p>
        </p:txBody>
      </p:sp>
      <p:pic>
        <p:nvPicPr>
          <p:cNvPr id="6" name="Main graphic"/>
          <p:cNvPicPr>
            <a:picLocks noGrp="1"/>
          </p:cNvPicPr>
          <p:nvPr>
            <p:ph sz="quarter" idx="11"/>
          </p:nvPr>
        </p:nvPicPr>
        <p:blipFill>
          <a:blip r:embed="rId2"/>
          <a:stretch/>
        </p:blipFill>
        <p:spPr>
          <a:xfrm>
            <a:off x="3617407" y="1412199"/>
            <a:ext cx="3697793" cy="3622025"/>
          </a:xfrm>
          <a:prstGeom prst="rect">
            <a:avLst/>
          </a:prstGeom>
          <a:ln>
            <a:noFill/>
          </a:ln>
        </p:spPr>
      </p:pic>
      <p:pic>
        <p:nvPicPr>
          <p:cNvPr id="7" name="logo"/>
          <p:cNvPicPr/>
          <p:nvPr/>
        </p:nvPicPr>
        <p:blipFill>
          <a:blip r:embed="rId3"/>
          <a:stretch/>
        </p:blipFill>
        <p:spPr>
          <a:xfrm>
            <a:off x="814937" y="5409242"/>
            <a:ext cx="360000" cy="475200"/>
          </a:xfrm>
          <a:prstGeom prst="rect">
            <a:avLst/>
          </a:prstGeom>
          <a:ln>
            <a:noFill/>
          </a:ln>
        </p:spPr>
      </p:pic>
      <p:sp>
        <p:nvSpPr>
          <p:cNvPr id="8" name="TextShape 1"/>
          <p:cNvSpPr txBox="1"/>
          <p:nvPr/>
        </p:nvSpPr>
        <p:spPr>
          <a:xfrm>
            <a:off x="1506688" y="4892040"/>
            <a:ext cx="4410720" cy="1188720"/>
          </a:xfrm>
          <a:prstGeom prst="rect">
            <a:avLst/>
          </a:prstGeom>
          <a:noFill/>
          <a:ln>
            <a:noFill/>
          </a:ln>
        </p:spPr>
        <p:txBody>
          <a:bodyPr lIns="36000" tIns="46800" rIns="36000" bIns="46800" anchor="b" anchorCtr="1"/>
          <a:lstStyle/>
          <a:p>
            <a:r>
              <a:rPr lang="en-US" sz="1100" spc="-1" dirty="0">
                <a:solidFill>
                  <a:srgbClr val="000000"/>
                </a:solidFill>
                <a:latin typeface="Arial"/>
              </a:rPr>
              <a:t>José A. </a:t>
            </a:r>
            <a:r>
              <a:rPr lang="en-US" sz="1100" spc="-1" dirty="0" err="1">
                <a:solidFill>
                  <a:srgbClr val="000000"/>
                </a:solidFill>
                <a:latin typeface="Arial"/>
              </a:rPr>
              <a:t>Joglar</a:t>
            </a:r>
            <a:r>
              <a:rPr lang="en-US" sz="1100" spc="-1" dirty="0">
                <a:solidFill>
                  <a:srgbClr val="000000"/>
                </a:solidFill>
                <a:latin typeface="Arial"/>
              </a:rPr>
              <a:t>. Circulation. 2023 ACC/AHA/ACCP/HRS Guideline for the Diagnosis and Management of Atrial Fibrillation: A Report of the American College of Cardiology/American Heart Association Joint Committee on Clinical Practice Guidelines, Volume: 149, Issue: 1, Pages: e1-e156, DOI: (10.1161/CIR.0000000000001193) </a:t>
            </a:r>
          </a:p>
        </p:txBody>
      </p:sp>
      <p:sp>
        <p:nvSpPr>
          <p:cNvPr id="9" name="TextShape 2"/>
          <p:cNvSpPr txBox="1"/>
          <p:nvPr/>
        </p:nvSpPr>
        <p:spPr>
          <a:xfrm>
            <a:off x="6249159" y="4723442"/>
            <a:ext cx="3846240" cy="1371600"/>
          </a:xfrm>
          <a:prstGeom prst="rect">
            <a:avLst/>
          </a:prstGeom>
          <a:noFill/>
          <a:ln>
            <a:noFill/>
          </a:ln>
        </p:spPr>
        <p:txBody>
          <a:bodyPr lIns="36000" tIns="46800" rIns="36000" bIns="46800" anchor="b" anchorCtr="1"/>
          <a:lstStyle/>
          <a:p>
            <a:r>
              <a:rPr lang="en-US" sz="1000" spc="-1" dirty="0">
                <a:solidFill>
                  <a:srgbClr val="000000"/>
                </a:solidFill>
                <a:latin typeface="Arial"/>
              </a:rPr>
              <a:t>© 2023 by the American College of Cardiology Foundation and the American Heart Association, Inc.</a:t>
            </a:r>
          </a:p>
        </p:txBody>
      </p:sp>
      <p:sp>
        <p:nvSpPr>
          <p:cNvPr id="10" name="TextBox 9"/>
          <p:cNvSpPr txBox="1"/>
          <p:nvPr/>
        </p:nvSpPr>
        <p:spPr>
          <a:xfrm>
            <a:off x="572756" y="1587640"/>
            <a:ext cx="1446963" cy="369332"/>
          </a:xfrm>
          <a:prstGeom prst="rect">
            <a:avLst/>
          </a:prstGeom>
          <a:noFill/>
        </p:spPr>
        <p:txBody>
          <a:bodyPr wrap="square" rtlCol="0">
            <a:spAutoFit/>
          </a:bodyPr>
          <a:lstStyle/>
          <a:p>
            <a:r>
              <a:rPr lang="en-US" dirty="0"/>
              <a:t>1990-2017</a:t>
            </a:r>
          </a:p>
        </p:txBody>
      </p:sp>
      <p:sp>
        <p:nvSpPr>
          <p:cNvPr id="11" name="TextBox 10"/>
          <p:cNvSpPr txBox="1"/>
          <p:nvPr/>
        </p:nvSpPr>
        <p:spPr>
          <a:xfrm>
            <a:off x="8450664" y="1758462"/>
            <a:ext cx="2592474" cy="1754326"/>
          </a:xfrm>
          <a:prstGeom prst="rect">
            <a:avLst/>
          </a:prstGeom>
          <a:noFill/>
        </p:spPr>
        <p:txBody>
          <a:bodyPr wrap="square" rtlCol="0">
            <a:spAutoFit/>
          </a:bodyPr>
          <a:lstStyle/>
          <a:p>
            <a:r>
              <a:rPr lang="en-US" dirty="0"/>
              <a:t>Three factors assessed</a:t>
            </a:r>
          </a:p>
          <a:p>
            <a:pPr marL="285750" indent="-285750">
              <a:buFontTx/>
              <a:buChar char="-"/>
            </a:pPr>
            <a:r>
              <a:rPr lang="en-US" dirty="0"/>
              <a:t>Income per capita</a:t>
            </a:r>
          </a:p>
          <a:p>
            <a:pPr marL="285750" indent="-285750">
              <a:buFontTx/>
              <a:buChar char="-"/>
            </a:pPr>
            <a:r>
              <a:rPr lang="en-US" dirty="0"/>
              <a:t>Education level age &gt; 15 y/o</a:t>
            </a:r>
          </a:p>
          <a:p>
            <a:pPr marL="285750" indent="-285750">
              <a:buFontTx/>
              <a:buChar char="-"/>
            </a:pPr>
            <a:r>
              <a:rPr lang="en-US" dirty="0"/>
              <a:t>Total fertility rate &lt; 25 y/o</a:t>
            </a:r>
          </a:p>
        </p:txBody>
      </p:sp>
    </p:spTree>
    <p:extLst>
      <p:ext uri="{BB962C8B-B14F-4D97-AF65-F5344CB8AC3E}">
        <p14:creationId xmlns:p14="http://schemas.microsoft.com/office/powerpoint/2010/main" val="96257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Afib</a:t>
            </a:r>
            <a:r>
              <a:rPr lang="en-US" dirty="0"/>
              <a:t> among Medicare beneficiaries 1993-2007</a:t>
            </a:r>
          </a:p>
        </p:txBody>
      </p:sp>
      <p:sp>
        <p:nvSpPr>
          <p:cNvPr id="4" name="Footer Placeholder 3"/>
          <p:cNvSpPr>
            <a:spLocks noGrp="1"/>
          </p:cNvSpPr>
          <p:nvPr>
            <p:ph type="ftr" sz="quarter" idx="3"/>
          </p:nvPr>
        </p:nvSpPr>
        <p:spPr/>
        <p:txBody>
          <a:bodyPr/>
          <a:lstStyle/>
          <a:p>
            <a:r>
              <a:rPr lang="en-US"/>
              <a:t>CREATING A HEALTHIER HAWAIʻI</a:t>
            </a:r>
          </a:p>
        </p:txBody>
      </p:sp>
      <p:pic>
        <p:nvPicPr>
          <p:cNvPr id="6" name="Main graphic"/>
          <p:cNvPicPr>
            <a:picLocks noGrp="1"/>
          </p:cNvPicPr>
          <p:nvPr>
            <p:ph sz="quarter" idx="11"/>
          </p:nvPr>
        </p:nvPicPr>
        <p:blipFill>
          <a:blip r:embed="rId2"/>
          <a:stretch/>
        </p:blipFill>
        <p:spPr>
          <a:xfrm>
            <a:off x="3577213" y="1245211"/>
            <a:ext cx="4347587" cy="3828725"/>
          </a:xfrm>
          <a:prstGeom prst="rect">
            <a:avLst/>
          </a:prstGeom>
          <a:ln>
            <a:noFill/>
          </a:ln>
        </p:spPr>
      </p:pic>
      <p:pic>
        <p:nvPicPr>
          <p:cNvPr id="7" name="logo"/>
          <p:cNvPicPr/>
          <p:nvPr/>
        </p:nvPicPr>
        <p:blipFill>
          <a:blip r:embed="rId3"/>
          <a:stretch/>
        </p:blipFill>
        <p:spPr>
          <a:xfrm>
            <a:off x="632711" y="5624831"/>
            <a:ext cx="360000" cy="475200"/>
          </a:xfrm>
          <a:prstGeom prst="rect">
            <a:avLst/>
          </a:prstGeom>
          <a:ln>
            <a:noFill/>
          </a:ln>
        </p:spPr>
      </p:pic>
      <p:sp>
        <p:nvSpPr>
          <p:cNvPr id="8" name="TextShape 1"/>
          <p:cNvSpPr txBox="1"/>
          <p:nvPr/>
        </p:nvSpPr>
        <p:spPr>
          <a:xfrm>
            <a:off x="1185141" y="5167631"/>
            <a:ext cx="4410720" cy="1188720"/>
          </a:xfrm>
          <a:prstGeom prst="rect">
            <a:avLst/>
          </a:prstGeom>
          <a:noFill/>
          <a:ln>
            <a:noFill/>
          </a:ln>
        </p:spPr>
        <p:txBody>
          <a:bodyPr lIns="36000" tIns="46800" rIns="36000" bIns="46800" anchor="b" anchorCtr="1"/>
          <a:lstStyle/>
          <a:p>
            <a:r>
              <a:rPr lang="en-US" sz="1100" spc="-1">
                <a:solidFill>
                  <a:srgbClr val="000000"/>
                </a:solidFill>
                <a:latin typeface="Arial"/>
              </a:rPr>
              <a:t>José A. Joglar. Circulation. 2023 ACC/AHA/ACCP/HRS Guideline for the Diagnosis and Management of Atrial Fibrillation: A Report of the American College of Cardiology/American Heart Association Joint Committee on Clinical Practice Guidelines, Volume: 149, Issue: 1, Pages: e1-e156, DOI: (10.1161/CIR.0000000000001193) </a:t>
            </a:r>
          </a:p>
        </p:txBody>
      </p:sp>
      <p:sp>
        <p:nvSpPr>
          <p:cNvPr id="9" name="TextShape 2"/>
          <p:cNvSpPr txBox="1"/>
          <p:nvPr/>
        </p:nvSpPr>
        <p:spPr>
          <a:xfrm>
            <a:off x="5592261" y="4984751"/>
            <a:ext cx="3846240" cy="1371600"/>
          </a:xfrm>
          <a:prstGeom prst="rect">
            <a:avLst/>
          </a:prstGeom>
          <a:noFill/>
          <a:ln>
            <a:noFill/>
          </a:ln>
        </p:spPr>
        <p:txBody>
          <a:bodyPr lIns="36000" tIns="46800" rIns="36000" bIns="46800" anchor="b" anchorCtr="1"/>
          <a:lstStyle/>
          <a:p>
            <a:r>
              <a:rPr lang="en-US" sz="1000" spc="-1">
                <a:solidFill>
                  <a:srgbClr val="000000"/>
                </a:solidFill>
                <a:latin typeface="Arial"/>
              </a:rPr>
              <a:t>© 2023 by the American College of Cardiology Foundation and the American Heart Association, Inc.</a:t>
            </a:r>
          </a:p>
        </p:txBody>
      </p:sp>
    </p:spTree>
    <p:extLst>
      <p:ext uri="{BB962C8B-B14F-4D97-AF65-F5344CB8AC3E}">
        <p14:creationId xmlns:p14="http://schemas.microsoft.com/office/powerpoint/2010/main" val="3267201487"/>
      </p:ext>
    </p:extLst>
  </p:cSld>
  <p:clrMapOvr>
    <a:masterClrMapping/>
  </p:clrMapOvr>
</p:sld>
</file>

<file path=ppt/theme/theme1.xml><?xml version="1.0" encoding="utf-8"?>
<a:theme xmlns:a="http://schemas.openxmlformats.org/drawingml/2006/main" name="Zio 2 - Content">
  <a:themeElements>
    <a:clrScheme name="Zio">
      <a:dk1>
        <a:srgbClr val="274168"/>
      </a:dk1>
      <a:lt1>
        <a:srgbClr val="FFFFFF"/>
      </a:lt1>
      <a:dk2>
        <a:srgbClr val="3738C0"/>
      </a:dk2>
      <a:lt2>
        <a:srgbClr val="ECF0F0"/>
      </a:lt2>
      <a:accent1>
        <a:srgbClr val="3738C0"/>
      </a:accent1>
      <a:accent2>
        <a:srgbClr val="F6EBA6"/>
      </a:accent2>
      <a:accent3>
        <a:srgbClr val="D1D5D7"/>
      </a:accent3>
      <a:accent4>
        <a:srgbClr val="F3BACB"/>
      </a:accent4>
      <a:accent5>
        <a:srgbClr val="192C38"/>
      </a:accent5>
      <a:accent6>
        <a:srgbClr val="748189"/>
      </a:accent6>
      <a:hlink>
        <a:srgbClr val="274168"/>
      </a:hlink>
      <a:folHlink>
        <a:srgbClr val="3BC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PH 1">
      <a:dk1>
        <a:srgbClr val="78787B"/>
      </a:dk1>
      <a:lt1>
        <a:sysClr val="window" lastClr="FFFFFF"/>
      </a:lt1>
      <a:dk2>
        <a:srgbClr val="404040"/>
      </a:dk2>
      <a:lt2>
        <a:srgbClr val="F4F2EC"/>
      </a:lt2>
      <a:accent1>
        <a:srgbClr val="0091BA"/>
      </a:accent1>
      <a:accent2>
        <a:srgbClr val="F58220"/>
      </a:accent2>
      <a:accent3>
        <a:srgbClr val="62A945"/>
      </a:accent3>
      <a:accent4>
        <a:srgbClr val="862065"/>
      </a:accent4>
      <a:accent5>
        <a:srgbClr val="0071B9"/>
      </a:accent5>
      <a:accent6>
        <a:srgbClr val="78787B"/>
      </a:accent6>
      <a:hlink>
        <a:srgbClr val="0091BA"/>
      </a:hlink>
      <a:folHlink>
        <a:srgbClr val="7878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bc600a-88f0-4884-b6e4-965f30773242" xsi:nil="true"/>
    <lcf76f155ced4ddcb4097134ff3c332f xmlns="bcb5bb8e-1905-4376-8394-2186721ff8d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BAFF863289FA428CEE4E6C75103751" ma:contentTypeVersion="14" ma:contentTypeDescription="Create a new document." ma:contentTypeScope="" ma:versionID="97f806057a19d328070e4a02f7f8eec1">
  <xsd:schema xmlns:xsd="http://www.w3.org/2001/XMLSchema" xmlns:xs="http://www.w3.org/2001/XMLSchema" xmlns:p="http://schemas.microsoft.com/office/2006/metadata/properties" xmlns:ns2="bcb5bb8e-1905-4376-8394-2186721ff8d5" xmlns:ns3="7bbc600a-88f0-4884-b6e4-965f30773242" targetNamespace="http://schemas.microsoft.com/office/2006/metadata/properties" ma:root="true" ma:fieldsID="1100480b6d82cf777f7b819ba533d616" ns2:_="" ns3:_="">
    <xsd:import namespace="bcb5bb8e-1905-4376-8394-2186721ff8d5"/>
    <xsd:import namespace="7bbc600a-88f0-4884-b6e4-965f307732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b5bb8e-1905-4376-8394-2186721ff8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8d3d126-200e-4a6a-9256-da9f8c84a3f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bc600a-88f0-4884-b6e4-965f3077324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224906f-67ad-4d2e-a404-2f2fddac6c40}" ma:internalName="TaxCatchAll" ma:showField="CatchAllData" ma:web="7bbc600a-88f0-4884-b6e4-965f307732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AD99FC-825C-4383-94B0-1C5F2366DF57}">
  <ds:schemaRefs>
    <ds:schemaRef ds:uri="7bbc600a-88f0-4884-b6e4-965f30773242"/>
    <ds:schemaRef ds:uri="http://purl.org/dc/elements/1.1/"/>
    <ds:schemaRef ds:uri="http://purl.org/dc/dcmitype/"/>
    <ds:schemaRef ds:uri="http://schemas.microsoft.com/office/infopath/2007/PartnerControls"/>
    <ds:schemaRef ds:uri="bcb5bb8e-1905-4376-8394-2186721ff8d5"/>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A98A288-FC3B-4F31-ADD1-A27DC0EA2DB2}">
  <ds:schemaRefs>
    <ds:schemaRef ds:uri="http://schemas.microsoft.com/sharepoint/v3/contenttype/forms"/>
  </ds:schemaRefs>
</ds:datastoreItem>
</file>

<file path=customXml/itemProps3.xml><?xml version="1.0" encoding="utf-8"?>
<ds:datastoreItem xmlns:ds="http://schemas.openxmlformats.org/officeDocument/2006/customXml" ds:itemID="{9DC37BE1-3E84-46D9-9D04-541998E2FD24}">
  <ds:schemaRefs>
    <ds:schemaRef ds:uri="7bbc600a-88f0-4884-b6e4-965f30773242"/>
    <ds:schemaRef ds:uri="bcb5bb8e-1905-4376-8394-2186721ff8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11770</TotalTime>
  <Words>1556</Words>
  <Application>Microsoft Office PowerPoint</Application>
  <PresentationFormat>Widescreen</PresentationFormat>
  <Paragraphs>213</Paragraphs>
  <Slides>42</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Aptos</vt:lpstr>
      <vt:lpstr>Arial</vt:lpstr>
      <vt:lpstr>BlinkMacSystemFont</vt:lpstr>
      <vt:lpstr>Calibri</vt:lpstr>
      <vt:lpstr>Courier New</vt:lpstr>
      <vt:lpstr>Franklin Gothic Book</vt:lpstr>
      <vt:lpstr>Helvetica Neue</vt:lpstr>
      <vt:lpstr>Open Sans</vt:lpstr>
      <vt:lpstr>Roboto Mono Web</vt:lpstr>
      <vt:lpstr>System Font Regular</vt:lpstr>
      <vt:lpstr>Zio 2 - Content</vt:lpstr>
      <vt:lpstr>1_Office Theme</vt:lpstr>
      <vt:lpstr>Hawai‘i Health Partners Webinar:  Atrial Fibrillation</vt:lpstr>
      <vt:lpstr>PowerPoint Presentation</vt:lpstr>
      <vt:lpstr>PowerPoint Presentation</vt:lpstr>
      <vt:lpstr>PowerPoint Presentation</vt:lpstr>
      <vt:lpstr>Disclosures </vt:lpstr>
      <vt:lpstr>PowerPoint Presentation</vt:lpstr>
      <vt:lpstr>PowerPoint Presentation</vt:lpstr>
      <vt:lpstr>Social Demographic Index as Risk for Afib</vt:lpstr>
      <vt:lpstr>Afib among Medicare beneficiaries 1993-2007</vt:lpstr>
      <vt:lpstr>PowerPoint Presentation</vt:lpstr>
      <vt:lpstr>Risk Calculators</vt:lpstr>
      <vt:lpstr>PowerPoint Presentation</vt:lpstr>
      <vt:lpstr>PowerPoint Presentation</vt:lpstr>
      <vt:lpstr>PowerPoint Presentation</vt:lpstr>
      <vt:lpstr>LAAO as an alternative to OAC</vt:lpstr>
      <vt:lpstr>PowerPoint Presentation</vt:lpstr>
      <vt:lpstr>LAAO as an alternative to OAC </vt:lpstr>
      <vt:lpstr>PowerPoint Presentation</vt:lpstr>
      <vt:lpstr>PowerPoint Presentation</vt:lpstr>
      <vt:lpstr>PowerPoint Presentation</vt:lpstr>
      <vt:lpstr>s/p LAAO</vt:lpstr>
      <vt:lpstr>PowerPoint Presentation</vt:lpstr>
      <vt:lpstr>PowerPoint Presentation</vt:lpstr>
      <vt:lpstr>PowerPoint Presentation</vt:lpstr>
      <vt:lpstr>What is the most important management of AF? </vt:lpstr>
      <vt:lpstr>PowerPoint Presentation</vt:lpstr>
      <vt:lpstr>PowerPoint Presentation</vt:lpstr>
      <vt:lpstr>PowerPoint Presentation</vt:lpstr>
      <vt:lpstr>PowerPoint Presentation</vt:lpstr>
      <vt:lpstr>AF Ablation</vt:lpstr>
      <vt:lpstr>Radiofrequency ablation</vt:lpstr>
      <vt:lpstr>Pulse-Field Ablation (PFA)</vt:lpstr>
      <vt:lpstr>PowerPoint Presentation</vt:lpstr>
      <vt:lpstr>PowerPoint Presentation</vt:lpstr>
      <vt:lpstr>AF management</vt:lpstr>
      <vt:lpstr>PowerPoint Presentation</vt:lpstr>
      <vt:lpstr>PowerPoint Presentation</vt:lpstr>
      <vt:lpstr>Thank you</vt:lpstr>
      <vt:lpstr>PowerPoint Presentation</vt:lpstr>
      <vt:lpstr>PowerPoint Presentation</vt:lpstr>
      <vt:lpstr>PowerPoint Presentation</vt:lpstr>
      <vt:lpstr>PowerPoint Presentation</vt:lpstr>
    </vt:vector>
  </TitlesOfParts>
  <Company>Anthology Marketing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Lum</dc:creator>
  <cp:lastModifiedBy>Umipeg, Christine</cp:lastModifiedBy>
  <cp:revision>43</cp:revision>
  <dcterms:created xsi:type="dcterms:W3CDTF">2016-04-08T03:41:26Z</dcterms:created>
  <dcterms:modified xsi:type="dcterms:W3CDTF">2025-06-13T05:16:50Z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0x010100EDBAFF863289FA428CEE4E6C75103751</vt:lpwstr>
  </property>
  <property fmtid="{D5CDD505-2E9C-101B-9397-08002B2CF9AE}" pid="3" name="MediaServiceImageTags">
    <vt:lpwstr/>
  </property>
</Properties>
</file>